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5" r:id="rId23"/>
    <p:sldId id="276" r:id="rId24"/>
    <p:sldId id="277" r:id="rId25"/>
    <p:sldId id="278" r:id="rId26"/>
    <p:sldId id="279" r:id="rId27"/>
    <p:sldId id="280" r:id="rId28"/>
    <p:sldId id="281" r:id="rId29"/>
    <p:sldId id="282" r:id="rId30"/>
    <p:sldId id="283" r:id="rId31"/>
    <p:sldId id="284" r:id="rId32"/>
    <p:sldId id="286" r:id="rId33"/>
    <p:sldId id="28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4189"/>
    <a:srgbClr val="A8E001"/>
    <a:srgbClr val="0AA8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plashy">
    <p:spTree>
      <p:nvGrpSpPr>
        <p:cNvPr id="1" name=""/>
        <p:cNvGrpSpPr/>
        <p:nvPr/>
      </p:nvGrpSpPr>
      <p:grpSpPr>
        <a:xfrm>
          <a:off x="0" y="0"/>
          <a:ext cx="0" cy="0"/>
          <a:chOff x="0" y="0"/>
          <a:chExt cx="0" cy="0"/>
        </a:xfrm>
      </p:grpSpPr>
      <p:sp>
        <p:nvSpPr>
          <p:cNvPr id="17" name="Rectangle 16"/>
          <p:cNvSpPr/>
          <p:nvPr userDrawn="1"/>
        </p:nvSpPr>
        <p:spPr>
          <a:xfrm>
            <a:off x="0" y="1374775"/>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hasCustomPrompt="1"/>
          </p:nvPr>
        </p:nvSpPr>
        <p:spPr>
          <a:xfrm>
            <a:off x="685800" y="2726565"/>
            <a:ext cx="7772400" cy="772388"/>
          </a:xfrm>
          <a:prstGeom prst="rect">
            <a:avLst/>
          </a:prstGeom>
        </p:spPr>
        <p:txBody>
          <a:bodyPr/>
          <a:lstStyle>
            <a:lvl1pPr>
              <a:defRPr b="1" baseline="0"/>
            </a:lvl1pPr>
          </a:lstStyle>
          <a:p>
            <a:r>
              <a:rPr lang="en-US" dirty="0"/>
              <a:t>Click to Edit Title</a:t>
            </a:r>
          </a:p>
        </p:txBody>
      </p:sp>
      <p:sp>
        <p:nvSpPr>
          <p:cNvPr id="3" name="Subtitle 2"/>
          <p:cNvSpPr>
            <a:spLocks noGrp="1"/>
          </p:cNvSpPr>
          <p:nvPr>
            <p:ph type="subTitle" idx="1"/>
          </p:nvPr>
        </p:nvSpPr>
        <p:spPr>
          <a:xfrm>
            <a:off x="1371600" y="350533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F4F531F3-5C5B-4E4C-BD58-4FA25ABB355A}" type="datetimeFigureOut">
              <a:rPr lang="en-US"/>
              <a:pPr>
                <a:defRPr/>
              </a:pPr>
              <a:t>7/1/2020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36E181-1C8C-4ABD-8E80-F114D9A6CADF}"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09" y="415996"/>
            <a:ext cx="5257800" cy="806308"/>
          </a:xfrm>
          <a:prstGeom prst="rect">
            <a:avLst/>
          </a:prstGeom>
        </p:spPr>
      </p:pic>
      <p:sp>
        <p:nvSpPr>
          <p:cNvPr id="18" name="Rectangle 17"/>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1" name="Group 30"/>
          <p:cNvGrpSpPr/>
          <p:nvPr userDrawn="1"/>
        </p:nvGrpSpPr>
        <p:grpSpPr>
          <a:xfrm>
            <a:off x="-8022" y="0"/>
            <a:ext cx="9169349" cy="6886045"/>
            <a:chOff x="-8022" y="0"/>
            <a:chExt cx="9169349" cy="6886045"/>
          </a:xfrm>
        </p:grpSpPr>
        <p:sp>
          <p:nvSpPr>
            <p:cNvPr id="38" name="Freeform 37"/>
            <p:cNvSpPr/>
            <p:nvPr/>
          </p:nvSpPr>
          <p:spPr>
            <a:xfrm>
              <a:off x="8229600" y="0"/>
              <a:ext cx="931727" cy="6858001"/>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3A4189"/>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36"/>
            <p:cNvSpPr/>
            <p:nvPr userDrawn="1"/>
          </p:nvSpPr>
          <p:spPr>
            <a:xfrm rot="5400000">
              <a:off x="4144433" y="1866770"/>
              <a:ext cx="864439" cy="915330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9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40"/>
            <p:cNvSpPr/>
            <p:nvPr/>
          </p:nvSpPr>
          <p:spPr>
            <a:xfrm rot="16200000">
              <a:off x="2493879" y="3689878"/>
              <a:ext cx="694266"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rgbClr val="A8E001">
                <a:alpha val="85000"/>
              </a:srgbClr>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41556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9800" y="4800600"/>
            <a:ext cx="49530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09800" y="533401"/>
            <a:ext cx="4916488" cy="4194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205956" y="5367338"/>
            <a:ext cx="495684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6" name="TextBox 15"/>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384211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 Basic">
    <p:spTree>
      <p:nvGrpSpPr>
        <p:cNvPr id="1" name=""/>
        <p:cNvGrpSpPr/>
        <p:nvPr/>
      </p:nvGrpSpPr>
      <p:grpSpPr>
        <a:xfrm>
          <a:off x="0" y="0"/>
          <a:ext cx="0" cy="0"/>
          <a:chOff x="0" y="0"/>
          <a:chExt cx="0" cy="0"/>
        </a:xfrm>
      </p:grpSpPr>
      <p:sp>
        <p:nvSpPr>
          <p:cNvPr id="17" name="Rectangle 16"/>
          <p:cNvSpPr/>
          <p:nvPr userDrawn="1"/>
        </p:nvSpPr>
        <p:spPr>
          <a:xfrm>
            <a:off x="0" y="1374775"/>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hasCustomPrompt="1"/>
          </p:nvPr>
        </p:nvSpPr>
        <p:spPr>
          <a:xfrm>
            <a:off x="685800" y="2726565"/>
            <a:ext cx="7772400" cy="772388"/>
          </a:xfrm>
          <a:prstGeom prst="rect">
            <a:avLst/>
          </a:prstGeom>
        </p:spPr>
        <p:txBody>
          <a:bodyPr/>
          <a:lstStyle>
            <a:lvl1pPr>
              <a:defRPr b="1" baseline="0"/>
            </a:lvl1pPr>
          </a:lstStyle>
          <a:p>
            <a:r>
              <a:rPr lang="en-US" dirty="0"/>
              <a:t>Click to Edit Title</a:t>
            </a:r>
          </a:p>
        </p:txBody>
      </p:sp>
      <p:sp>
        <p:nvSpPr>
          <p:cNvPr id="3" name="Subtitle 2"/>
          <p:cNvSpPr>
            <a:spLocks noGrp="1"/>
          </p:cNvSpPr>
          <p:nvPr>
            <p:ph type="subTitle" idx="1"/>
          </p:nvPr>
        </p:nvSpPr>
        <p:spPr>
          <a:xfrm>
            <a:off x="1371600" y="350533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F4F531F3-5C5B-4E4C-BD58-4FA25ABB355A}" type="datetimeFigureOut">
              <a:rPr lang="en-US"/>
              <a:pPr>
                <a:defRPr/>
              </a:pPr>
              <a:t>7/1/2020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36E181-1C8C-4ABD-8E80-F114D9A6CADF}"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09" y="415996"/>
            <a:ext cx="5257800" cy="806308"/>
          </a:xfrm>
          <a:prstGeom prst="rect">
            <a:avLst/>
          </a:prstGeom>
        </p:spPr>
      </p:pic>
      <p:sp>
        <p:nvSpPr>
          <p:cNvPr id="18" name="Rectangle 17"/>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4365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533400" y="1714499"/>
            <a:ext cx="8001000" cy="4381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a:xfrm>
            <a:off x="533400" y="365125"/>
            <a:ext cx="8001000" cy="1325563"/>
          </a:xfrm>
          <a:prstGeom prst="rect">
            <a:avLst/>
          </a:prstGeom>
        </p:spPr>
        <p:txBody>
          <a:bodyPr/>
          <a:lstStyle/>
          <a:p>
            <a:r>
              <a:rPr lang="en-US"/>
              <a:t>Click to edit Master title style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24" name="TextBox 23"/>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84304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22" name="TextBox 21"/>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349401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8288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8288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6" name="TextBox 15"/>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25489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8079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505200"/>
            <a:ext cx="4040188" cy="2620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8079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505200"/>
            <a:ext cx="4041775" cy="2620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8" name="TextBox 17"/>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234088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1143000"/>
          </a:xfrm>
          <a:prstGeom prst="rect">
            <a:avLst/>
          </a:prstGeom>
        </p:spPr>
        <p:txBody>
          <a:bodyPr/>
          <a:lstStyle/>
          <a:p>
            <a:r>
              <a:rPr lang="en-US"/>
              <a:t>Click to edit Master title style</a:t>
            </a:r>
          </a:p>
        </p:txBody>
      </p:sp>
      <p:sp>
        <p:nvSpPr>
          <p:cNvPr id="13" name="Rectangle 12"/>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9" name="TextBox 18"/>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238306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3" name="TextBox 12"/>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1286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274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userDrawn="1"/>
        </p:nvSpPr>
        <p:spPr>
          <a:xfrm rot="5400000">
            <a:off x="4457699" y="-4457698"/>
            <a:ext cx="228601" cy="9144000"/>
          </a:xfrm>
          <a:prstGeom prst="rect">
            <a:avLst/>
          </a:prstGeom>
          <a:solidFill>
            <a:srgbClr val="3A41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0" y="6210299"/>
            <a:ext cx="9144000" cy="76200"/>
          </a:xfrm>
          <a:prstGeom prst="rect">
            <a:avLst/>
          </a:prstGeom>
          <a:solidFill>
            <a:srgbClr val="0AA8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0798"/>
            <a:ext cx="1676400" cy="257084"/>
          </a:xfrm>
          <a:prstGeom prst="rect">
            <a:avLst/>
          </a:prstGeom>
        </p:spPr>
      </p:pic>
      <p:sp>
        <p:nvSpPr>
          <p:cNvPr id="16" name="TextBox 15"/>
          <p:cNvSpPr txBox="1"/>
          <p:nvPr userDrawn="1"/>
        </p:nvSpPr>
        <p:spPr>
          <a:xfrm>
            <a:off x="6477000" y="6400798"/>
            <a:ext cx="2057400" cy="261610"/>
          </a:xfrm>
          <a:prstGeom prst="rect">
            <a:avLst/>
          </a:prstGeom>
          <a:noFill/>
        </p:spPr>
        <p:txBody>
          <a:bodyPr wrap="square" rtlCol="0">
            <a:spAutoFit/>
          </a:bodyPr>
          <a:lstStyle/>
          <a:p>
            <a:pPr algn="r"/>
            <a:fld id="{C0AA11F4-9B75-4F85-A2C4-3F6974FC5B1F}" type="slidenum">
              <a:rPr lang="en-US" sz="1100" smtClean="0">
                <a:solidFill>
                  <a:srgbClr val="3A4189"/>
                </a:solidFill>
              </a:rPr>
              <a:pPr algn="r"/>
              <a:t>‹#›</a:t>
            </a:fld>
            <a:endParaRPr lang="en-US" sz="1100" dirty="0">
              <a:solidFill>
                <a:srgbClr val="3A4189"/>
              </a:solidFill>
            </a:endParaRPr>
          </a:p>
        </p:txBody>
      </p:sp>
    </p:spTree>
    <p:extLst>
      <p:ext uri="{BB962C8B-B14F-4D97-AF65-F5344CB8AC3E}">
        <p14:creationId xmlns:p14="http://schemas.microsoft.com/office/powerpoint/2010/main" val="20860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828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B2DAC5-C73E-4504-8629-4CF667D0B8EC}" type="datetimeFigureOut">
              <a:rPr lang="en-US"/>
              <a:pPr>
                <a:defRPr/>
              </a:pPr>
              <a:t>7/1/2020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7345DA3-539E-4957-BE0F-89B45AD3DD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82"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fns.usda.gov/fns-nondiscrimination-statemen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Rights Training</a:t>
            </a:r>
          </a:p>
        </p:txBody>
      </p:sp>
      <p:sp>
        <p:nvSpPr>
          <p:cNvPr id="3" name="Subtitle 2"/>
          <p:cNvSpPr>
            <a:spLocks noGrp="1"/>
          </p:cNvSpPr>
          <p:nvPr>
            <p:ph type="subTitle" idx="1"/>
          </p:nvPr>
        </p:nvSpPr>
        <p:spPr/>
        <p:txBody>
          <a:bodyPr/>
          <a:lstStyle/>
          <a:p>
            <a:r>
              <a:rPr lang="en-US" dirty="0"/>
              <a:t>CSFP &amp; TEFAP</a:t>
            </a:r>
          </a:p>
        </p:txBody>
      </p:sp>
    </p:spTree>
    <p:extLst>
      <p:ext uri="{BB962C8B-B14F-4D97-AF65-F5344CB8AC3E}">
        <p14:creationId xmlns:p14="http://schemas.microsoft.com/office/powerpoint/2010/main" val="207064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1"/>
            <a:ext cx="8001000" cy="4724400"/>
          </a:xfrm>
        </p:spPr>
        <p:txBody>
          <a:bodyPr/>
          <a:lstStyle/>
          <a:p>
            <a:r>
              <a:rPr lang="en-US" sz="1800" dirty="0"/>
              <a:t>There are civil rights requirements for notifying the public about TEFAP and CSFP.</a:t>
            </a:r>
          </a:p>
          <a:p>
            <a:endParaRPr lang="en-US" sz="1800" dirty="0"/>
          </a:p>
          <a:p>
            <a:pPr lvl="1"/>
            <a:r>
              <a:rPr lang="en-US" sz="1800" dirty="0"/>
              <a:t>All materials, including websites, must contain the USDA non- discrimination statement.</a:t>
            </a:r>
          </a:p>
          <a:p>
            <a:endParaRPr lang="en-US" sz="1800" dirty="0"/>
          </a:p>
          <a:p>
            <a:pPr lvl="1"/>
            <a:r>
              <a:rPr lang="en-US" sz="1800" dirty="0"/>
              <a:t>Convey a message of equal opportunity through photos and graphics in USDA program-related information.</a:t>
            </a:r>
          </a:p>
          <a:p>
            <a:pPr lvl="1"/>
            <a:endParaRPr lang="en-US" sz="1800" dirty="0"/>
          </a:p>
          <a:p>
            <a:pPr lvl="1"/>
            <a:r>
              <a:rPr lang="en-US" sz="1800" dirty="0"/>
              <a:t>Information should be provided in different formats and languages to meet all levels of ability.</a:t>
            </a:r>
          </a:p>
          <a:p>
            <a:pPr lvl="1"/>
            <a:endParaRPr lang="en-US" sz="1800" dirty="0"/>
          </a:p>
          <a:p>
            <a:pPr lvl="1"/>
            <a:r>
              <a:rPr lang="en-US" sz="1800" dirty="0"/>
              <a:t>Special efforts should be made to reach under-served groups who may qualify for services using appropriate media.</a:t>
            </a:r>
          </a:p>
        </p:txBody>
      </p:sp>
      <p:sp>
        <p:nvSpPr>
          <p:cNvPr id="3" name="Title 2"/>
          <p:cNvSpPr>
            <a:spLocks noGrp="1"/>
          </p:cNvSpPr>
          <p:nvPr>
            <p:ph type="title"/>
          </p:nvPr>
        </p:nvSpPr>
        <p:spPr/>
        <p:txBody>
          <a:bodyPr/>
          <a:lstStyle/>
          <a:p>
            <a:r>
              <a:rPr lang="en-US" dirty="0"/>
              <a:t>Public Notification</a:t>
            </a:r>
          </a:p>
        </p:txBody>
      </p:sp>
    </p:spTree>
    <p:extLst>
      <p:ext uri="{BB962C8B-B14F-4D97-AF65-F5344CB8AC3E}">
        <p14:creationId xmlns:p14="http://schemas.microsoft.com/office/powerpoint/2010/main" val="353231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1"/>
            <a:ext cx="8001000" cy="4800600"/>
          </a:xfrm>
        </p:spPr>
        <p:txBody>
          <a:bodyPr/>
          <a:lstStyle/>
          <a:p>
            <a:r>
              <a:rPr lang="en-US" sz="1800" dirty="0"/>
              <a:t>The “USDA Non-Discrimination Statement” </a:t>
            </a:r>
            <a:r>
              <a:rPr lang="en-US" sz="1800" u="sng" dirty="0"/>
              <a:t>must</a:t>
            </a:r>
            <a:r>
              <a:rPr lang="en-US" sz="1800" dirty="0"/>
              <a:t> be included on all materials that mention USDA programs (i.e., TEFAP, CSFP, commodities).</a:t>
            </a:r>
          </a:p>
          <a:p>
            <a:endParaRPr lang="en-US" sz="1800" dirty="0"/>
          </a:p>
          <a:p>
            <a:r>
              <a:rPr lang="en-US" sz="1800" dirty="0"/>
              <a:t>The statement provides contact information for anyone to file a complaint of discrimination directly with the USDA.</a:t>
            </a:r>
          </a:p>
          <a:p>
            <a:endParaRPr lang="en-US" sz="1800" dirty="0"/>
          </a:p>
          <a:p>
            <a:r>
              <a:rPr lang="en-US" sz="1800" dirty="0"/>
              <a:t>There is a full version and a short version of the nondiscrimination statement.</a:t>
            </a:r>
          </a:p>
          <a:p>
            <a:endParaRPr lang="en-US" sz="1800" dirty="0"/>
          </a:p>
          <a:p>
            <a:r>
              <a:rPr lang="en-US" sz="1800" dirty="0"/>
              <a:t>Font size for the full version may be smaller than the rest of the publication, but it </a:t>
            </a:r>
            <a:r>
              <a:rPr lang="en-US" sz="1800" u="sng" dirty="0"/>
              <a:t>must be readable</a:t>
            </a:r>
            <a:r>
              <a:rPr lang="en-US" sz="1800" dirty="0"/>
              <a:t>.</a:t>
            </a:r>
          </a:p>
          <a:p>
            <a:endParaRPr lang="en-US" sz="1800" dirty="0"/>
          </a:p>
          <a:p>
            <a:r>
              <a:rPr lang="en-US" sz="1800" dirty="0"/>
              <a:t>The full version is available on page 2 of the FNS website: </a:t>
            </a:r>
            <a:r>
              <a:rPr lang="en-US" sz="1600" dirty="0">
                <a:solidFill>
                  <a:srgbClr val="FF0000"/>
                </a:solidFill>
                <a:hlinkClick r:id="rId2"/>
              </a:rPr>
              <a:t>https://www.fns.usda.gov/fns-nondiscrimination-statement</a:t>
            </a:r>
            <a:endParaRPr lang="en-US" sz="1600" dirty="0">
              <a:solidFill>
                <a:srgbClr val="FF0000"/>
              </a:solidFill>
            </a:endParaRPr>
          </a:p>
        </p:txBody>
      </p:sp>
      <p:sp>
        <p:nvSpPr>
          <p:cNvPr id="3" name="Title 2"/>
          <p:cNvSpPr>
            <a:spLocks noGrp="1"/>
          </p:cNvSpPr>
          <p:nvPr>
            <p:ph type="title"/>
          </p:nvPr>
        </p:nvSpPr>
        <p:spPr/>
        <p:txBody>
          <a:bodyPr/>
          <a:lstStyle/>
          <a:p>
            <a:r>
              <a:rPr lang="en-US" dirty="0"/>
              <a:t>Nondiscrimination Statement</a:t>
            </a:r>
          </a:p>
        </p:txBody>
      </p:sp>
    </p:spTree>
    <p:extLst>
      <p:ext uri="{BB962C8B-B14F-4D97-AF65-F5344CB8AC3E}">
        <p14:creationId xmlns:p14="http://schemas.microsoft.com/office/powerpoint/2010/main" val="99695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000" dirty="0"/>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p>
          <a:p>
            <a:endParaRPr lang="en-US" sz="1000" dirty="0"/>
          </a:p>
          <a:p>
            <a:pPr marL="0" indent="0">
              <a:buNone/>
            </a:pPr>
            <a:r>
              <a:rPr lang="en-US" sz="1000" dirty="0"/>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p>
          <a:p>
            <a:endParaRPr lang="en-US" sz="1000" dirty="0"/>
          </a:p>
          <a:p>
            <a:pPr marL="0" indent="0">
              <a:buNone/>
            </a:pPr>
            <a:r>
              <a:rPr lang="en-US" sz="1000" dirty="0"/>
              <a:t>To file a program complaint of discrimination, complete the USDA Program Discrimination Complaint Form, (AD-3027) found online at: </a:t>
            </a:r>
            <a:r>
              <a:rPr lang="en-US" sz="1000" dirty="0">
                <a:solidFill>
                  <a:srgbClr val="FF0000"/>
                </a:solidFill>
              </a:rPr>
              <a:t>https://www.ascr.usda.gov/filing-discrimination-complaint-usda-customer</a:t>
            </a:r>
            <a:r>
              <a:rPr lang="en-US" sz="1000" dirty="0"/>
              <a:t>, and at any USDA office, or write a letter addressed to USDA and provide in the letter all of the information requested in the form. To request a copy of the complaint form, call (866) 632-9992. Submit your completed form or letter to USDA by:</a:t>
            </a:r>
          </a:p>
          <a:p>
            <a:endParaRPr lang="en-US" sz="1000" dirty="0"/>
          </a:p>
          <a:p>
            <a:pPr marL="0" indent="0">
              <a:buNone/>
            </a:pPr>
            <a:r>
              <a:rPr lang="en-US" sz="1000" dirty="0"/>
              <a:t>(1) mail: U.S. Department of Agriculture</a:t>
            </a:r>
          </a:p>
          <a:p>
            <a:pPr marL="0" indent="0">
              <a:buNone/>
            </a:pPr>
            <a:r>
              <a:rPr lang="en-US" sz="1000" dirty="0"/>
              <a:t>	Office of the Assistant Secretary for Civil Rights</a:t>
            </a:r>
          </a:p>
          <a:p>
            <a:pPr marL="0" indent="0">
              <a:buNone/>
            </a:pPr>
            <a:r>
              <a:rPr lang="en-US" sz="1000" dirty="0"/>
              <a:t>	1400 Independence Avenue, SW</a:t>
            </a:r>
          </a:p>
          <a:p>
            <a:pPr marL="0" indent="0">
              <a:buNone/>
            </a:pPr>
            <a:r>
              <a:rPr lang="en-US" sz="1000" dirty="0"/>
              <a:t>	Washington, D.C. 20250-9410;</a:t>
            </a:r>
          </a:p>
          <a:p>
            <a:pPr marL="0" indent="0">
              <a:buNone/>
            </a:pPr>
            <a:endParaRPr lang="en-US" sz="1000" dirty="0"/>
          </a:p>
          <a:p>
            <a:pPr marL="0" indent="0">
              <a:buNone/>
            </a:pPr>
            <a:r>
              <a:rPr lang="en-US" sz="1000" dirty="0"/>
              <a:t>(2) fax: (202) 690-7442; or</a:t>
            </a:r>
          </a:p>
          <a:p>
            <a:endParaRPr lang="en-US" sz="1000" dirty="0"/>
          </a:p>
          <a:p>
            <a:pPr marL="0" indent="0">
              <a:buNone/>
            </a:pPr>
            <a:r>
              <a:rPr lang="en-US" sz="1000" dirty="0"/>
              <a:t>(3) email: program.intake@usda.gov.</a:t>
            </a:r>
          </a:p>
          <a:p>
            <a:endParaRPr lang="en-US" sz="1000" dirty="0"/>
          </a:p>
          <a:p>
            <a:pPr marL="0" indent="0">
              <a:buNone/>
            </a:pPr>
            <a:r>
              <a:rPr lang="en-US" sz="1000" dirty="0"/>
              <a:t>This institution is an equal opportunity provider. </a:t>
            </a:r>
          </a:p>
        </p:txBody>
      </p:sp>
      <p:sp>
        <p:nvSpPr>
          <p:cNvPr id="3" name="Title 2"/>
          <p:cNvSpPr>
            <a:spLocks noGrp="1"/>
          </p:cNvSpPr>
          <p:nvPr>
            <p:ph type="title"/>
          </p:nvPr>
        </p:nvSpPr>
        <p:spPr/>
        <p:txBody>
          <a:bodyPr/>
          <a:lstStyle/>
          <a:p>
            <a:r>
              <a:rPr lang="en-US" sz="4000" dirty="0"/>
              <a:t>Long Version of the Nondiscrimination Statement</a:t>
            </a:r>
          </a:p>
        </p:txBody>
      </p:sp>
    </p:spTree>
    <p:extLst>
      <p:ext uri="{BB962C8B-B14F-4D97-AF65-F5344CB8AC3E}">
        <p14:creationId xmlns:p14="http://schemas.microsoft.com/office/powerpoint/2010/main" val="254307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1800" b="1" dirty="0"/>
              <a:t>“This institution is an equal opportunity provider.”</a:t>
            </a:r>
          </a:p>
          <a:p>
            <a:endParaRPr lang="en-US" sz="1400" dirty="0"/>
          </a:p>
          <a:p>
            <a:r>
              <a:rPr lang="en-US" sz="1800" dirty="0"/>
              <a:t>The short version may be used where the longer statement does not fit.</a:t>
            </a:r>
          </a:p>
          <a:p>
            <a:endParaRPr lang="en-US" sz="1800" dirty="0"/>
          </a:p>
          <a:p>
            <a:r>
              <a:rPr lang="en-US" sz="1800" dirty="0"/>
              <a:t>The short version </a:t>
            </a:r>
            <a:r>
              <a:rPr lang="en-US" sz="1800" b="1" u="sng" dirty="0"/>
              <a:t>must</a:t>
            </a:r>
            <a:r>
              <a:rPr lang="en-US" sz="1800" dirty="0"/>
              <a:t> be in a font size no smaller than font size used in rest of publication.</a:t>
            </a:r>
          </a:p>
          <a:p>
            <a:endParaRPr lang="en-US" sz="1800" dirty="0"/>
          </a:p>
          <a:p>
            <a:r>
              <a:rPr lang="en-US" sz="1800" dirty="0"/>
              <a:t>The short version may not be used in place of the long statement on clients’ rights documents (such as an application).</a:t>
            </a:r>
          </a:p>
        </p:txBody>
      </p:sp>
      <p:sp>
        <p:nvSpPr>
          <p:cNvPr id="3" name="Title 2"/>
          <p:cNvSpPr>
            <a:spLocks noGrp="1"/>
          </p:cNvSpPr>
          <p:nvPr>
            <p:ph type="title"/>
          </p:nvPr>
        </p:nvSpPr>
        <p:spPr/>
        <p:txBody>
          <a:bodyPr/>
          <a:lstStyle/>
          <a:p>
            <a:r>
              <a:rPr lang="en-US" sz="3200" dirty="0"/>
              <a:t>Short Version of the Nondiscrimination Statement</a:t>
            </a:r>
          </a:p>
        </p:txBody>
      </p:sp>
    </p:spTree>
    <p:extLst>
      <p:ext uri="{BB962C8B-B14F-4D97-AF65-F5344CB8AC3E}">
        <p14:creationId xmlns:p14="http://schemas.microsoft.com/office/powerpoint/2010/main" val="257978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1"/>
            <a:ext cx="8001000" cy="4800600"/>
          </a:xfrm>
        </p:spPr>
        <p:txBody>
          <a:bodyPr/>
          <a:lstStyle/>
          <a:p>
            <a:r>
              <a:rPr lang="en-US" sz="1800" dirty="0"/>
              <a:t>The poster must be prominently displayed where clients and applicants can see it.</a:t>
            </a:r>
          </a:p>
          <a:p>
            <a:endParaRPr lang="en-US" sz="1800" dirty="0"/>
          </a:p>
          <a:p>
            <a:r>
              <a:rPr lang="en-US" sz="1800" dirty="0"/>
              <a:t>This poster serves as a trademark indicating the site provides a USDA program without discrimination.</a:t>
            </a:r>
          </a:p>
          <a:p>
            <a:endParaRPr lang="en-US" sz="1800" dirty="0"/>
          </a:p>
          <a:p>
            <a:r>
              <a:rPr lang="en-US" sz="1800" dirty="0"/>
              <a:t>The poster has contact information so that anyone has information to file a discrimination complaint directly with the USDA.</a:t>
            </a:r>
          </a:p>
          <a:p>
            <a:endParaRPr lang="en-US" sz="1800" dirty="0"/>
          </a:p>
          <a:p>
            <a:r>
              <a:rPr lang="en-US" sz="1800" dirty="0"/>
              <a:t>Agencies can obtain free copies of this poster by contacting your partner food bank</a:t>
            </a:r>
          </a:p>
          <a:p>
            <a:pPr marL="457200" lvl="1" indent="0">
              <a:buNone/>
            </a:pPr>
            <a:endParaRPr lang="en-US" sz="1800" dirty="0">
              <a:solidFill>
                <a:srgbClr val="FF0000"/>
              </a:solidFill>
            </a:endParaRPr>
          </a:p>
          <a:p>
            <a:r>
              <a:rPr lang="en-US" sz="1800" dirty="0"/>
              <a:t>Downloading and printing from the FNS Civil Rights website at http://www.fns.usda.gov/cr/justice.htm. (The required print size is 11”x 17”)</a:t>
            </a:r>
          </a:p>
        </p:txBody>
      </p:sp>
      <p:sp>
        <p:nvSpPr>
          <p:cNvPr id="3" name="Title 2"/>
          <p:cNvSpPr>
            <a:spLocks noGrp="1"/>
          </p:cNvSpPr>
          <p:nvPr>
            <p:ph type="title"/>
          </p:nvPr>
        </p:nvSpPr>
        <p:spPr/>
        <p:txBody>
          <a:bodyPr/>
          <a:lstStyle/>
          <a:p>
            <a:r>
              <a:rPr lang="en-US" dirty="0"/>
              <a:t>“...And Justice for All” Poster</a:t>
            </a:r>
          </a:p>
        </p:txBody>
      </p:sp>
    </p:spTree>
    <p:extLst>
      <p:ext uri="{BB962C8B-B14F-4D97-AF65-F5344CB8AC3E}">
        <p14:creationId xmlns:p14="http://schemas.microsoft.com/office/powerpoint/2010/main" val="390135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457200"/>
            <a:ext cx="3008313" cy="5668963"/>
          </a:xfrm>
        </p:spPr>
        <p:txBody>
          <a:bodyPr anchor="ctr"/>
          <a:lstStyle/>
          <a:p>
            <a:pPr algn="ctr"/>
            <a:r>
              <a:rPr lang="en-US" sz="2800" b="1" dirty="0"/>
              <a:t>The current</a:t>
            </a:r>
          </a:p>
          <a:p>
            <a:pPr algn="ctr"/>
            <a:r>
              <a:rPr lang="en-US" sz="2800" b="1" dirty="0"/>
              <a:t>“And Justice For All”</a:t>
            </a:r>
          </a:p>
          <a:p>
            <a:pPr algn="ctr"/>
            <a:r>
              <a:rPr lang="en-US" sz="2800" b="1" dirty="0"/>
              <a:t>Poster</a:t>
            </a:r>
          </a:p>
        </p:txBody>
      </p:sp>
      <p:pic>
        <p:nvPicPr>
          <p:cNvPr id="15" name="Content Placeholder 1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86200" y="1524000"/>
            <a:ext cx="4114800" cy="3352800"/>
          </a:xfrm>
        </p:spPr>
      </p:pic>
    </p:spTree>
    <p:extLst>
      <p:ext uri="{BB962C8B-B14F-4D97-AF65-F5344CB8AC3E}">
        <p14:creationId xmlns:p14="http://schemas.microsoft.com/office/powerpoint/2010/main" val="24147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1"/>
            <a:ext cx="8001000" cy="4953000"/>
          </a:xfrm>
        </p:spPr>
        <p:txBody>
          <a:bodyPr/>
          <a:lstStyle/>
          <a:p>
            <a:r>
              <a:rPr lang="en-US" sz="1800" dirty="0"/>
              <a:t>Everyone has the right to file a complaint of discrimination.</a:t>
            </a:r>
          </a:p>
          <a:p>
            <a:endParaRPr lang="en-US" sz="1800" dirty="0"/>
          </a:p>
          <a:p>
            <a:r>
              <a:rPr lang="en-US" sz="1800" dirty="0"/>
              <a:t>Every employee and volunteer must know what to do if someone wants to file a complaint.</a:t>
            </a:r>
          </a:p>
          <a:p>
            <a:pPr lvl="1"/>
            <a:r>
              <a:rPr lang="en-US" sz="1800" b="1" dirty="0"/>
              <a:t>What is your agency’s process?</a:t>
            </a:r>
          </a:p>
          <a:p>
            <a:pPr marL="457200" lvl="1" indent="0">
              <a:buNone/>
            </a:pPr>
            <a:endParaRPr lang="en-US" sz="1400" dirty="0"/>
          </a:p>
          <a:p>
            <a:r>
              <a:rPr lang="en-US" sz="1800" dirty="0"/>
              <a:t>If a complaint is elevated to the State or Federal office, the maximum time to process the complaint is </a:t>
            </a:r>
            <a:r>
              <a:rPr lang="en-US" sz="1800" b="1" u="sng" dirty="0"/>
              <a:t>90 days</a:t>
            </a:r>
            <a:r>
              <a:rPr lang="en-US" sz="1800" dirty="0"/>
              <a:t>.</a:t>
            </a:r>
          </a:p>
          <a:p>
            <a:endParaRPr lang="en-US" sz="1400" dirty="0"/>
          </a:p>
          <a:p>
            <a:r>
              <a:rPr lang="en-US" sz="1800" dirty="0"/>
              <a:t>Be aware of the basis for which complaints may be filed:</a:t>
            </a:r>
          </a:p>
          <a:p>
            <a:pPr lvl="1"/>
            <a:r>
              <a:rPr lang="en-US" sz="1800" i="1" dirty="0"/>
              <a:t>race, color, national origin, age, sex, disability, and retaliation</a:t>
            </a:r>
            <a:r>
              <a:rPr lang="en-US" sz="1800" dirty="0"/>
              <a:t>.</a:t>
            </a:r>
          </a:p>
          <a:p>
            <a:pPr marL="0" indent="0">
              <a:buNone/>
            </a:pPr>
            <a:endParaRPr lang="en-US" sz="1400" dirty="0"/>
          </a:p>
          <a:p>
            <a:r>
              <a:rPr lang="en-US" sz="1800" dirty="0"/>
              <a:t>Always attempt to resolve the complaint at the lowest level.</a:t>
            </a:r>
          </a:p>
          <a:p>
            <a:pPr marL="0" indent="0">
              <a:buNone/>
            </a:pPr>
            <a:endParaRPr lang="en-US" sz="1400" dirty="0"/>
          </a:p>
          <a:p>
            <a:r>
              <a:rPr lang="en-US" sz="1800" b="1" u="sng" dirty="0"/>
              <a:t>Never</a:t>
            </a:r>
            <a:r>
              <a:rPr lang="en-US" sz="1800" dirty="0"/>
              <a:t> discourage someone from filing a complaint or voicing concerns of discrimination.</a:t>
            </a:r>
          </a:p>
        </p:txBody>
      </p:sp>
      <p:sp>
        <p:nvSpPr>
          <p:cNvPr id="3" name="Title 2"/>
          <p:cNvSpPr>
            <a:spLocks noGrp="1"/>
          </p:cNvSpPr>
          <p:nvPr>
            <p:ph type="title"/>
          </p:nvPr>
        </p:nvSpPr>
        <p:spPr>
          <a:xfrm>
            <a:off x="533400" y="365125"/>
            <a:ext cx="8001000" cy="854075"/>
          </a:xfrm>
        </p:spPr>
        <p:txBody>
          <a:bodyPr/>
          <a:lstStyle/>
          <a:p>
            <a:pPr algn="l"/>
            <a:r>
              <a:rPr lang="en-US" dirty="0"/>
              <a:t>Complaints</a:t>
            </a:r>
          </a:p>
        </p:txBody>
      </p:sp>
    </p:spTree>
    <p:extLst>
      <p:ext uri="{BB962C8B-B14F-4D97-AF65-F5344CB8AC3E}">
        <p14:creationId xmlns:p14="http://schemas.microsoft.com/office/powerpoint/2010/main" val="254928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1"/>
            <a:ext cx="8001000" cy="4800600"/>
          </a:xfrm>
        </p:spPr>
        <p:txBody>
          <a:bodyPr/>
          <a:lstStyle/>
          <a:p>
            <a:r>
              <a:rPr lang="en-US" sz="1800" dirty="0"/>
              <a:t>State and Federal governments are required to conduct reviews to determine compliance with civil rights laws, regulations, and requirements</a:t>
            </a:r>
          </a:p>
          <a:p>
            <a:pPr marL="0" indent="0">
              <a:buNone/>
            </a:pPr>
            <a:endParaRPr lang="en-US" sz="1400" dirty="0"/>
          </a:p>
          <a:p>
            <a:r>
              <a:rPr lang="en-US" sz="1800" dirty="0"/>
              <a:t>Cooperation with State and Federal reviewers is required as a condition of receiving Federal financial assistance (Remember, USDA food is considered financial assistance).</a:t>
            </a:r>
          </a:p>
          <a:p>
            <a:pPr marL="0" indent="0">
              <a:buNone/>
            </a:pPr>
            <a:endParaRPr lang="en-US" sz="1400" dirty="0"/>
          </a:p>
          <a:p>
            <a:pPr>
              <a:lnSpc>
                <a:spcPct val="150000"/>
              </a:lnSpc>
            </a:pPr>
            <a:r>
              <a:rPr lang="en-US" sz="1800" dirty="0"/>
              <a:t>There are three types of reviews:</a:t>
            </a:r>
          </a:p>
          <a:p>
            <a:pPr lvl="1">
              <a:lnSpc>
                <a:spcPct val="150000"/>
              </a:lnSpc>
            </a:pPr>
            <a:r>
              <a:rPr lang="en-US" sz="1800" dirty="0"/>
              <a:t>Pre-award: a review conducted before an agency starts distributing TEFAP and/or CSFP.</a:t>
            </a:r>
          </a:p>
          <a:p>
            <a:pPr lvl="1"/>
            <a:r>
              <a:rPr lang="en-US" sz="1800" dirty="0"/>
              <a:t>Post-award: in Iowa, this is part of your TEFAP/CSFP audit conducted by the State and your TEFAP partner food bank.</a:t>
            </a:r>
          </a:p>
          <a:p>
            <a:pPr lvl="1">
              <a:lnSpc>
                <a:spcPct val="150000"/>
              </a:lnSpc>
            </a:pPr>
            <a:r>
              <a:rPr lang="en-US" sz="1800" dirty="0"/>
              <a:t>Special compliance review: a review conducted by USDA for significant civil rights concerns.</a:t>
            </a:r>
          </a:p>
        </p:txBody>
      </p:sp>
      <p:sp>
        <p:nvSpPr>
          <p:cNvPr id="3" name="Title 2"/>
          <p:cNvSpPr>
            <a:spLocks noGrp="1"/>
          </p:cNvSpPr>
          <p:nvPr>
            <p:ph type="title"/>
          </p:nvPr>
        </p:nvSpPr>
        <p:spPr/>
        <p:txBody>
          <a:bodyPr/>
          <a:lstStyle/>
          <a:p>
            <a:r>
              <a:rPr lang="en-US" dirty="0"/>
              <a:t>Compliance Reviews</a:t>
            </a:r>
          </a:p>
        </p:txBody>
      </p:sp>
    </p:spTree>
    <p:extLst>
      <p:ext uri="{BB962C8B-B14F-4D97-AF65-F5344CB8AC3E}">
        <p14:creationId xmlns:p14="http://schemas.microsoft.com/office/powerpoint/2010/main" val="327786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Corrective Actions may be assigned as a result of the review process.</a:t>
            </a:r>
          </a:p>
          <a:p>
            <a:endParaRPr lang="en-US" sz="1800" dirty="0"/>
          </a:p>
          <a:p>
            <a:r>
              <a:rPr lang="en-US" sz="1800" dirty="0"/>
              <a:t>Agencies are required to cease inappropriate actions and institute proper procedures.</a:t>
            </a:r>
          </a:p>
          <a:p>
            <a:endParaRPr lang="en-US" sz="1800" dirty="0"/>
          </a:p>
          <a:p>
            <a:r>
              <a:rPr lang="en-US" sz="1800" dirty="0"/>
              <a:t>Failure to comply with civil rights requirements can result in the loss of Federal assistance from all Federal sources.</a:t>
            </a:r>
          </a:p>
        </p:txBody>
      </p:sp>
      <p:sp>
        <p:nvSpPr>
          <p:cNvPr id="3" name="Title 2"/>
          <p:cNvSpPr>
            <a:spLocks noGrp="1"/>
          </p:cNvSpPr>
          <p:nvPr>
            <p:ph type="title"/>
          </p:nvPr>
        </p:nvSpPr>
        <p:spPr/>
        <p:txBody>
          <a:bodyPr/>
          <a:lstStyle/>
          <a:p>
            <a:r>
              <a:rPr lang="en-US" dirty="0"/>
              <a:t>Resolution of Noncompliance</a:t>
            </a:r>
          </a:p>
        </p:txBody>
      </p:sp>
    </p:spTree>
    <p:extLst>
      <p:ext uri="{BB962C8B-B14F-4D97-AF65-F5344CB8AC3E}">
        <p14:creationId xmlns:p14="http://schemas.microsoft.com/office/powerpoint/2010/main" val="22313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A reasonable accommodation is a change in rules, policies, practices, or services so that a person with a disability will have an equal opportunity to apply for and receive TEFAP and/or CSFP food.</a:t>
            </a:r>
          </a:p>
          <a:p>
            <a:pPr marL="0" indent="0">
              <a:buNone/>
            </a:pPr>
            <a:endParaRPr lang="en-US" sz="1400" dirty="0"/>
          </a:p>
          <a:p>
            <a:pPr lvl="1"/>
            <a:r>
              <a:rPr lang="en-US" sz="1800" dirty="0"/>
              <a:t>The agency should do everything they can to assist a person with disabilities.</a:t>
            </a:r>
          </a:p>
          <a:p>
            <a:pPr marL="457200" lvl="1" indent="0">
              <a:buNone/>
            </a:pPr>
            <a:endParaRPr lang="en-US" sz="1400" dirty="0"/>
          </a:p>
          <a:p>
            <a:pPr lvl="1"/>
            <a:r>
              <a:rPr lang="en-US" sz="1800" dirty="0"/>
              <a:t>The agency is not required to make changes that would fundamentally alter the program or create an undue financial and administrative burden.</a:t>
            </a:r>
          </a:p>
          <a:p>
            <a:pPr lvl="2"/>
            <a:r>
              <a:rPr lang="en-US" sz="1800" dirty="0"/>
              <a:t>Proxy distribution must be allowed</a:t>
            </a:r>
          </a:p>
          <a:p>
            <a:pPr marL="914400" lvl="2" indent="0">
              <a:buNone/>
            </a:pPr>
            <a:endParaRPr lang="en-US" sz="1400" dirty="0"/>
          </a:p>
          <a:p>
            <a:pPr lvl="1"/>
            <a:r>
              <a:rPr lang="en-US" sz="1800" dirty="0"/>
              <a:t>Reasonable accommodations may be necessary at all stages of the process, including application, receipt of benefits, and client notification. </a:t>
            </a:r>
          </a:p>
        </p:txBody>
      </p:sp>
      <p:sp>
        <p:nvSpPr>
          <p:cNvPr id="3" name="Title 2"/>
          <p:cNvSpPr>
            <a:spLocks noGrp="1"/>
          </p:cNvSpPr>
          <p:nvPr>
            <p:ph type="title"/>
          </p:nvPr>
        </p:nvSpPr>
        <p:spPr/>
        <p:txBody>
          <a:bodyPr/>
          <a:lstStyle/>
          <a:p>
            <a:r>
              <a:rPr lang="en-US" sz="4000" dirty="0"/>
              <a:t>Reasonable Accommodation</a:t>
            </a:r>
            <a:br>
              <a:rPr lang="en-US" sz="4000" dirty="0"/>
            </a:br>
            <a:r>
              <a:rPr lang="en-US" sz="4000" dirty="0"/>
              <a:t>for People with Disabilities</a:t>
            </a:r>
          </a:p>
        </p:txBody>
      </p:sp>
    </p:spTree>
    <p:extLst>
      <p:ext uri="{BB962C8B-B14F-4D97-AF65-F5344CB8AC3E}">
        <p14:creationId xmlns:p14="http://schemas.microsoft.com/office/powerpoint/2010/main" val="39061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Civil Rights are the non-political rights of a citizen and are guaranteed by the 13th and 14th Amendments of the U.S. Constitution and Acts of Congress.</a:t>
            </a:r>
          </a:p>
          <a:p>
            <a:pPr marL="0" indent="0">
              <a:buNone/>
            </a:pPr>
            <a:endParaRPr lang="en-US" sz="1800" dirty="0"/>
          </a:p>
          <a:p>
            <a:r>
              <a:rPr lang="en-US" sz="1800" dirty="0"/>
              <a:t>Organizations that accept Federal financial assistance must obey Federal civil rights laws, regulations, instructions, and guidance. USDA foods are considered Federal financial assistance per Civil Rights Instruction 113-1.</a:t>
            </a:r>
          </a:p>
          <a:p>
            <a:pPr marL="0" indent="0">
              <a:buNone/>
            </a:pPr>
            <a:endParaRPr lang="en-US" sz="1800" dirty="0"/>
          </a:p>
          <a:p>
            <a:r>
              <a:rPr lang="en-US" sz="1800" dirty="0"/>
              <a:t>Organizations that receive USDA foods must demonstrate civil rights compliance. This includes annual training for any person working with recipients of TEFAP and/or CSFP food.</a:t>
            </a:r>
          </a:p>
          <a:p>
            <a:pPr marL="0" indent="0">
              <a:buNone/>
            </a:pPr>
            <a:endParaRPr lang="en-US" sz="1800" dirty="0"/>
          </a:p>
          <a:p>
            <a:r>
              <a:rPr lang="en-US" sz="1800" dirty="0"/>
              <a:t>Civil rights laws, regulations, executive orders, and related other guidance can be found on this website: </a:t>
            </a:r>
            <a:r>
              <a:rPr lang="en-US" sz="1600" dirty="0">
                <a:solidFill>
                  <a:srgbClr val="FF0000"/>
                </a:solidFill>
              </a:rPr>
              <a:t>http://www.fns.usda.gov/cr/crregulation.htm</a:t>
            </a:r>
          </a:p>
        </p:txBody>
      </p:sp>
      <p:sp>
        <p:nvSpPr>
          <p:cNvPr id="3" name="Title 2"/>
          <p:cNvSpPr>
            <a:spLocks noGrp="1"/>
          </p:cNvSpPr>
          <p:nvPr>
            <p:ph type="title"/>
          </p:nvPr>
        </p:nvSpPr>
        <p:spPr/>
        <p:txBody>
          <a:bodyPr/>
          <a:lstStyle/>
          <a:p>
            <a:r>
              <a:rPr lang="en-US" dirty="0"/>
              <a:t>Civil Rights &amp; Food Distribution</a:t>
            </a:r>
          </a:p>
        </p:txBody>
      </p:sp>
      <p:sp>
        <p:nvSpPr>
          <p:cNvPr id="4" name="TextBox 3"/>
          <p:cNvSpPr txBox="1"/>
          <p:nvPr/>
        </p:nvSpPr>
        <p:spPr>
          <a:xfrm>
            <a:off x="3505200" y="6393185"/>
            <a:ext cx="2057400" cy="261610"/>
          </a:xfrm>
          <a:prstGeom prst="rect">
            <a:avLst/>
          </a:prstGeom>
          <a:noFill/>
        </p:spPr>
        <p:txBody>
          <a:bodyPr wrap="square" rtlCol="0">
            <a:spAutoFit/>
          </a:bodyPr>
          <a:lstStyle/>
          <a:p>
            <a:pPr algn="ctr"/>
            <a:r>
              <a:rPr lang="en-US" sz="1100" dirty="0">
                <a:solidFill>
                  <a:srgbClr val="3A4189"/>
                </a:solidFill>
              </a:rPr>
              <a:t>Month 01, 2018</a:t>
            </a:r>
          </a:p>
        </p:txBody>
      </p:sp>
    </p:spTree>
    <p:extLst>
      <p:ext uri="{BB962C8B-B14F-4D97-AF65-F5344CB8AC3E}">
        <p14:creationId xmlns:p14="http://schemas.microsoft.com/office/powerpoint/2010/main" val="263804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799"/>
            <a:ext cx="8001000" cy="4648201"/>
          </a:xfrm>
        </p:spPr>
        <p:txBody>
          <a:bodyPr/>
          <a:lstStyle/>
          <a:p>
            <a:r>
              <a:rPr lang="en-US" sz="1800" dirty="0"/>
              <a:t>Limited English Proficiency (LEP): An LEP individual is a person who is unable to speak, read, write, or understand the English language at a level that permits him or her to interact</a:t>
            </a:r>
          </a:p>
          <a:p>
            <a:pPr marL="0" indent="0">
              <a:buNone/>
            </a:pPr>
            <a:r>
              <a:rPr lang="en-US" sz="1800" b="1" dirty="0"/>
              <a:t>       effectively</a:t>
            </a:r>
            <a:r>
              <a:rPr lang="en-US" sz="1800" dirty="0"/>
              <a:t> with health and social service agencies and providers.</a:t>
            </a:r>
          </a:p>
          <a:p>
            <a:pPr marL="0" indent="0">
              <a:buNone/>
            </a:pPr>
            <a:endParaRPr lang="en-US" sz="1400" dirty="0"/>
          </a:p>
          <a:p>
            <a:r>
              <a:rPr lang="en-US" sz="1800" dirty="0"/>
              <a:t>Service must be provided, but there is some flexibility on methods used.</a:t>
            </a:r>
          </a:p>
          <a:p>
            <a:pPr marL="0" indent="0">
              <a:buNone/>
            </a:pPr>
            <a:endParaRPr lang="en-US" sz="1400" dirty="0"/>
          </a:p>
          <a:p>
            <a:r>
              <a:rPr lang="en-US" sz="1800" dirty="0"/>
              <a:t>Volunteers may be used as interpreters and must maintain participant confidentiality.</a:t>
            </a:r>
          </a:p>
          <a:p>
            <a:pPr marL="0" indent="0">
              <a:buNone/>
            </a:pPr>
            <a:endParaRPr lang="en-US" sz="1400" dirty="0"/>
          </a:p>
          <a:p>
            <a:r>
              <a:rPr lang="en-US" sz="1800" dirty="0"/>
              <a:t>Children should not be used as interpreters.</a:t>
            </a:r>
          </a:p>
          <a:p>
            <a:pPr marL="0" indent="0">
              <a:buNone/>
            </a:pPr>
            <a:endParaRPr lang="en-US" sz="1400" dirty="0"/>
          </a:p>
          <a:p>
            <a:r>
              <a:rPr lang="en-US" sz="1800" dirty="0"/>
              <a:t>There is a potential for discrimination based on national origin when accommodations are not made for LEP individuals.</a:t>
            </a:r>
          </a:p>
          <a:p>
            <a:pPr marL="0" indent="0">
              <a:buNone/>
            </a:pPr>
            <a:endParaRPr lang="en-US" sz="1400" dirty="0"/>
          </a:p>
          <a:p>
            <a:r>
              <a:rPr lang="en-US" sz="1800" dirty="0"/>
              <a:t>Visit </a:t>
            </a:r>
            <a:r>
              <a:rPr lang="en-US" sz="1800" dirty="0">
                <a:solidFill>
                  <a:srgbClr val="FF0000"/>
                </a:solidFill>
              </a:rPr>
              <a:t>www.lep.gov</a:t>
            </a:r>
            <a:r>
              <a:rPr lang="en-US" sz="1800" dirty="0"/>
              <a:t> for more information.</a:t>
            </a:r>
          </a:p>
        </p:txBody>
      </p:sp>
      <p:sp>
        <p:nvSpPr>
          <p:cNvPr id="3" name="Title 2"/>
          <p:cNvSpPr>
            <a:spLocks noGrp="1"/>
          </p:cNvSpPr>
          <p:nvPr>
            <p:ph type="title"/>
          </p:nvPr>
        </p:nvSpPr>
        <p:spPr/>
        <p:txBody>
          <a:bodyPr/>
          <a:lstStyle/>
          <a:p>
            <a:r>
              <a:rPr lang="en-US" dirty="0"/>
              <a:t>Limited English Proficiency</a:t>
            </a:r>
          </a:p>
        </p:txBody>
      </p:sp>
    </p:spTree>
    <p:extLst>
      <p:ext uri="{BB962C8B-B14F-4D97-AF65-F5344CB8AC3E}">
        <p14:creationId xmlns:p14="http://schemas.microsoft.com/office/powerpoint/2010/main" val="2670880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Is your distribution site accessible? Consider the parking lot, entrances, exits, hallways, elevators, and restrooms.</a:t>
            </a:r>
          </a:p>
          <a:p>
            <a:endParaRPr lang="en-US" sz="1800" dirty="0"/>
          </a:p>
          <a:p>
            <a:r>
              <a:rPr lang="en-US" sz="1800" dirty="0"/>
              <a:t>Do you have access to sign language interpreters or interpreters for non-English languages?</a:t>
            </a:r>
          </a:p>
          <a:p>
            <a:endParaRPr lang="en-US" sz="1800" dirty="0"/>
          </a:p>
          <a:p>
            <a:r>
              <a:rPr lang="en-US" sz="1800" dirty="0"/>
              <a:t>Do you have signage and paperwork in Braille or in non-English languages?</a:t>
            </a:r>
          </a:p>
          <a:p>
            <a:endParaRPr lang="en-US" sz="1800" dirty="0"/>
          </a:p>
          <a:p>
            <a:r>
              <a:rPr lang="en-US" sz="1800" dirty="0"/>
              <a:t>Do you allow service animals in your facility?</a:t>
            </a:r>
          </a:p>
          <a:p>
            <a:endParaRPr lang="en-US" sz="1800" dirty="0"/>
          </a:p>
          <a:p>
            <a:r>
              <a:rPr lang="en-US" sz="1800" dirty="0"/>
              <a:t>Do you provide home delivery?</a:t>
            </a:r>
          </a:p>
        </p:txBody>
      </p:sp>
      <p:sp>
        <p:nvSpPr>
          <p:cNvPr id="3" name="Title 2"/>
          <p:cNvSpPr>
            <a:spLocks noGrp="1"/>
          </p:cNvSpPr>
          <p:nvPr>
            <p:ph type="title"/>
          </p:nvPr>
        </p:nvSpPr>
        <p:spPr/>
        <p:txBody>
          <a:bodyPr/>
          <a:lstStyle/>
          <a:p>
            <a:r>
              <a:rPr lang="en-US" dirty="0"/>
              <a:t>Accommodations</a:t>
            </a:r>
          </a:p>
        </p:txBody>
      </p:sp>
    </p:spTree>
    <p:extLst>
      <p:ext uri="{BB962C8B-B14F-4D97-AF65-F5344CB8AC3E}">
        <p14:creationId xmlns:p14="http://schemas.microsoft.com/office/powerpoint/2010/main" val="3026951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When do I have to translate TEFAP/CSFP applications into another language or place a ramp to gain entry to the building?</a:t>
            </a:r>
          </a:p>
          <a:p>
            <a:endParaRPr lang="en-US" sz="1800" dirty="0"/>
          </a:p>
          <a:p>
            <a:r>
              <a:rPr lang="en-US" sz="1800" dirty="0"/>
              <a:t>Consider the following factors to help make that decision. Keep in mind that shortage of resources does not eliminate meeting this requirement except in cases of extreme hardship.</a:t>
            </a:r>
          </a:p>
          <a:p>
            <a:pPr lvl="1"/>
            <a:r>
              <a:rPr lang="en-US" sz="1800" dirty="0"/>
              <a:t>What is the percentage of disabled/LEP persons being served?</a:t>
            </a:r>
          </a:p>
          <a:p>
            <a:pPr lvl="1"/>
            <a:r>
              <a:rPr lang="en-US" sz="1800" dirty="0"/>
              <a:t>What is the percentage of disabled/LEP persons in the eligible local population?</a:t>
            </a:r>
          </a:p>
          <a:p>
            <a:pPr lvl="1"/>
            <a:r>
              <a:rPr lang="en-US" sz="1800" dirty="0"/>
              <a:t>What is the frequency of disabled/LEP persons’ contact with program?</a:t>
            </a:r>
          </a:p>
          <a:p>
            <a:pPr lvl="1"/>
            <a:r>
              <a:rPr lang="en-US" sz="1800" dirty="0"/>
              <a:t>How vital is the service to the clients?</a:t>
            </a:r>
          </a:p>
          <a:p>
            <a:pPr lvl="1"/>
            <a:r>
              <a:rPr lang="en-US" sz="1800" dirty="0"/>
              <a:t>What are the agency’s available resources and cost of services?</a:t>
            </a:r>
          </a:p>
        </p:txBody>
      </p:sp>
      <p:sp>
        <p:nvSpPr>
          <p:cNvPr id="3" name="Title 2"/>
          <p:cNvSpPr>
            <a:spLocks noGrp="1"/>
          </p:cNvSpPr>
          <p:nvPr>
            <p:ph type="title"/>
          </p:nvPr>
        </p:nvSpPr>
        <p:spPr/>
        <p:txBody>
          <a:bodyPr/>
          <a:lstStyle/>
          <a:p>
            <a:r>
              <a:rPr lang="en-US" dirty="0"/>
              <a:t>What is Reasonable</a:t>
            </a:r>
          </a:p>
        </p:txBody>
      </p:sp>
    </p:spTree>
    <p:extLst>
      <p:ext uri="{BB962C8B-B14F-4D97-AF65-F5344CB8AC3E}">
        <p14:creationId xmlns:p14="http://schemas.microsoft.com/office/powerpoint/2010/main" val="3694867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z="1800" dirty="0"/>
              <a:t>Treat others the way they want to be treated (or at least be aware of what that is).</a:t>
            </a:r>
          </a:p>
          <a:p>
            <a:r>
              <a:rPr lang="en-US" sz="1800" dirty="0"/>
              <a:t>Have a written and posted policy for dealing with unacceptable behavior and conflicts.</a:t>
            </a:r>
          </a:p>
          <a:p>
            <a:pPr>
              <a:lnSpc>
                <a:spcPct val="150000"/>
              </a:lnSpc>
            </a:pPr>
            <a:r>
              <a:rPr lang="en-US" sz="1800" dirty="0"/>
              <a:t>Remain calm.</a:t>
            </a:r>
          </a:p>
          <a:p>
            <a:pPr>
              <a:lnSpc>
                <a:spcPct val="150000"/>
              </a:lnSpc>
            </a:pPr>
            <a:r>
              <a:rPr lang="en-US" sz="1800" dirty="0"/>
              <a:t>Listen and really hear the other person.</a:t>
            </a:r>
          </a:p>
          <a:p>
            <a:pPr>
              <a:lnSpc>
                <a:spcPct val="150000"/>
              </a:lnSpc>
            </a:pPr>
            <a:r>
              <a:rPr lang="en-US" sz="1800" dirty="0"/>
              <a:t>Ask questions to gather information.</a:t>
            </a:r>
          </a:p>
          <a:p>
            <a:pPr>
              <a:lnSpc>
                <a:spcPct val="150000"/>
              </a:lnSpc>
            </a:pPr>
            <a:r>
              <a:rPr lang="en-US" sz="1800" dirty="0"/>
              <a:t>Be empathetic.</a:t>
            </a:r>
          </a:p>
          <a:p>
            <a:pPr>
              <a:lnSpc>
                <a:spcPct val="150000"/>
              </a:lnSpc>
            </a:pPr>
            <a:r>
              <a:rPr lang="en-US" sz="1800" dirty="0"/>
              <a:t>Explain situation (rules, expectations).</a:t>
            </a:r>
          </a:p>
          <a:p>
            <a:pPr>
              <a:lnSpc>
                <a:spcPct val="150000"/>
              </a:lnSpc>
            </a:pPr>
            <a:r>
              <a:rPr lang="en-US" sz="1800" dirty="0"/>
              <a:t>Get help, especially if threats or if violence is possible.</a:t>
            </a:r>
          </a:p>
        </p:txBody>
      </p:sp>
      <p:sp>
        <p:nvSpPr>
          <p:cNvPr id="3" name="Title 2"/>
          <p:cNvSpPr>
            <a:spLocks noGrp="1"/>
          </p:cNvSpPr>
          <p:nvPr>
            <p:ph type="title"/>
          </p:nvPr>
        </p:nvSpPr>
        <p:spPr/>
        <p:txBody>
          <a:bodyPr/>
          <a:lstStyle/>
          <a:p>
            <a:r>
              <a:rPr lang="en-US" dirty="0"/>
              <a:t>Conflict Resolution</a:t>
            </a:r>
          </a:p>
        </p:txBody>
      </p:sp>
    </p:spTree>
    <p:extLst>
      <p:ext uri="{BB962C8B-B14F-4D97-AF65-F5344CB8AC3E}">
        <p14:creationId xmlns:p14="http://schemas.microsoft.com/office/powerpoint/2010/main" val="161747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Treat everyone with dignity and respect and make people feel welcomed.</a:t>
            </a:r>
          </a:p>
          <a:p>
            <a:endParaRPr lang="en-US" sz="1800" dirty="0"/>
          </a:p>
          <a:p>
            <a:r>
              <a:rPr lang="en-US" sz="1800" dirty="0"/>
              <a:t>Be patient and polite.</a:t>
            </a:r>
          </a:p>
          <a:p>
            <a:endParaRPr lang="en-US" sz="1800" dirty="0"/>
          </a:p>
          <a:p>
            <a:r>
              <a:rPr lang="en-US" sz="1800" dirty="0"/>
              <a:t>Make sure that the clients receive equal treatment and service.</a:t>
            </a:r>
          </a:p>
          <a:p>
            <a:pPr lvl="1"/>
            <a:r>
              <a:rPr lang="en-US" sz="1800" dirty="0"/>
              <a:t>Equal does not mean identical.</a:t>
            </a:r>
          </a:p>
          <a:p>
            <a:pPr lvl="1"/>
            <a:r>
              <a:rPr lang="en-US" sz="1800" dirty="0"/>
              <a:t>For example, one participant receives corn, another receives green beans.</a:t>
            </a:r>
          </a:p>
          <a:p>
            <a:pPr lvl="1"/>
            <a:endParaRPr lang="en-US" sz="1800" dirty="0"/>
          </a:p>
          <a:p>
            <a:r>
              <a:rPr lang="en-US" sz="1800" dirty="0"/>
              <a:t>Do not do special favors for anyone that you are not prepared to provide for everyone.</a:t>
            </a:r>
          </a:p>
          <a:p>
            <a:pPr lvl="1"/>
            <a:r>
              <a:rPr lang="en-US" sz="1800" dirty="0"/>
              <a:t>Disabilities and language needs are not considered special favors since they are required.</a:t>
            </a:r>
          </a:p>
        </p:txBody>
      </p:sp>
      <p:sp>
        <p:nvSpPr>
          <p:cNvPr id="3" name="Title 2"/>
          <p:cNvSpPr>
            <a:spLocks noGrp="1"/>
          </p:cNvSpPr>
          <p:nvPr>
            <p:ph type="title"/>
          </p:nvPr>
        </p:nvSpPr>
        <p:spPr/>
        <p:txBody>
          <a:bodyPr/>
          <a:lstStyle/>
          <a:p>
            <a:r>
              <a:rPr lang="en-US" dirty="0"/>
              <a:t>Customer Service</a:t>
            </a:r>
          </a:p>
        </p:txBody>
      </p:sp>
    </p:spTree>
    <p:extLst>
      <p:ext uri="{BB962C8B-B14F-4D97-AF65-F5344CB8AC3E}">
        <p14:creationId xmlns:p14="http://schemas.microsoft.com/office/powerpoint/2010/main" val="767347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1"/>
            <a:ext cx="8001000" cy="4495800"/>
          </a:xfrm>
        </p:spPr>
        <p:txBody>
          <a:bodyPr/>
          <a:lstStyle/>
          <a:p>
            <a:r>
              <a:rPr lang="en-US" sz="1800" dirty="0"/>
              <a:t>Smile </a:t>
            </a:r>
          </a:p>
          <a:p>
            <a:endParaRPr lang="en-US" sz="1800" dirty="0"/>
          </a:p>
          <a:p>
            <a:r>
              <a:rPr lang="en-US" sz="1800" dirty="0"/>
              <a:t>Know and be able to explain policy and rules that must be followed.</a:t>
            </a:r>
          </a:p>
          <a:p>
            <a:endParaRPr lang="en-US" sz="1800" dirty="0"/>
          </a:p>
          <a:p>
            <a:r>
              <a:rPr lang="en-US" sz="1800" dirty="0"/>
              <a:t>Don’t be afraid to apologize.</a:t>
            </a:r>
          </a:p>
          <a:p>
            <a:endParaRPr lang="en-US" sz="1800" dirty="0"/>
          </a:p>
          <a:p>
            <a:r>
              <a:rPr lang="en-US" sz="1800" dirty="0"/>
              <a:t>Do not treat people differently based on race, color, national origin, age, sex, or </a:t>
            </a:r>
          </a:p>
          <a:p>
            <a:r>
              <a:rPr lang="en-US" sz="1800" dirty="0"/>
              <a:t>disability.</a:t>
            </a:r>
          </a:p>
          <a:p>
            <a:endParaRPr lang="en-US" sz="1800" dirty="0"/>
          </a:p>
          <a:p>
            <a:r>
              <a:rPr lang="en-US" sz="1800" dirty="0"/>
              <a:t>Do not impose policies that unfairly impact certain groups.</a:t>
            </a:r>
          </a:p>
          <a:p>
            <a:endParaRPr lang="en-US" sz="1800" dirty="0"/>
          </a:p>
          <a:p>
            <a:r>
              <a:rPr lang="en-US" sz="1800" dirty="0"/>
              <a:t>Do not retaliate against anyone who files a complaint (or their family, friends or employees who cooperate with a civil right investigation).</a:t>
            </a:r>
          </a:p>
          <a:p>
            <a:endParaRPr lang="en-US" sz="1600" dirty="0"/>
          </a:p>
        </p:txBody>
      </p:sp>
      <p:sp>
        <p:nvSpPr>
          <p:cNvPr id="3" name="Title 2"/>
          <p:cNvSpPr>
            <a:spLocks noGrp="1"/>
          </p:cNvSpPr>
          <p:nvPr>
            <p:ph type="title"/>
          </p:nvPr>
        </p:nvSpPr>
        <p:spPr/>
        <p:txBody>
          <a:bodyPr/>
          <a:lstStyle/>
          <a:p>
            <a:r>
              <a:rPr lang="en-US" dirty="0"/>
              <a:t>Customer Service cont.</a:t>
            </a:r>
          </a:p>
        </p:txBody>
      </p:sp>
      <p:pic>
        <p:nvPicPr>
          <p:cNvPr id="5" name="Picture 4" descr="File:Yellow Happy.jpg - Wikimedia Comm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1219200"/>
            <a:ext cx="800099" cy="800099"/>
          </a:xfrm>
          <a:prstGeom prst="rect">
            <a:avLst/>
          </a:prstGeom>
        </p:spPr>
      </p:pic>
    </p:spTree>
    <p:extLst>
      <p:ext uri="{BB962C8B-B14F-4D97-AF65-F5344CB8AC3E}">
        <p14:creationId xmlns:p14="http://schemas.microsoft.com/office/powerpoint/2010/main" val="46289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t>In order to minimize the risk of a civil rights discrimination complaint, ask yourself the following questions each time an applicant and/or participant comes to your program:</a:t>
            </a:r>
          </a:p>
          <a:p>
            <a:endParaRPr lang="en-US" sz="1800" dirty="0"/>
          </a:p>
          <a:p>
            <a:pPr lvl="1">
              <a:buFont typeface="Arial" panose="020B0604020202020204" pitchFamily="34" charset="0"/>
              <a:buChar char="•"/>
            </a:pPr>
            <a:r>
              <a:rPr lang="en-US" sz="1800" dirty="0"/>
              <a:t>Am I treating this person in the same manner as I treat others?</a:t>
            </a:r>
          </a:p>
          <a:p>
            <a:pPr lvl="1">
              <a:buFont typeface="Arial" panose="020B0604020202020204" pitchFamily="34" charset="0"/>
              <a:buChar char="•"/>
            </a:pPr>
            <a:r>
              <a:rPr lang="en-US" sz="1800" dirty="0"/>
              <a:t>Have I clearly explained to this person what information I need to make a determination on the application?</a:t>
            </a:r>
          </a:p>
          <a:p>
            <a:pPr lvl="1">
              <a:buFont typeface="Arial" panose="020B0604020202020204" pitchFamily="34" charset="0"/>
              <a:buChar char="•"/>
            </a:pPr>
            <a:r>
              <a:rPr lang="en-US" sz="1800" dirty="0"/>
              <a:t>Have I given this person the opportunity to clarify all relevant factors or inconsistencies?</a:t>
            </a:r>
          </a:p>
          <a:p>
            <a:pPr lvl="1">
              <a:buFont typeface="Arial" panose="020B0604020202020204" pitchFamily="34" charset="0"/>
              <a:buChar char="•"/>
            </a:pPr>
            <a:r>
              <a:rPr lang="en-US" sz="1800" dirty="0"/>
              <a:t>Have I provided the person the information they need to make necessary decisions?</a:t>
            </a:r>
          </a:p>
          <a:p>
            <a:pPr lvl="1">
              <a:buFont typeface="Arial" panose="020B0604020202020204" pitchFamily="34" charset="0"/>
              <a:buChar char="•"/>
            </a:pPr>
            <a:r>
              <a:rPr lang="en-US" sz="1800" dirty="0"/>
              <a:t>Am I treating this person as I would wish to be treated?</a:t>
            </a:r>
          </a:p>
        </p:txBody>
      </p:sp>
      <p:sp>
        <p:nvSpPr>
          <p:cNvPr id="3" name="Title 2"/>
          <p:cNvSpPr>
            <a:spLocks noGrp="1"/>
          </p:cNvSpPr>
          <p:nvPr>
            <p:ph type="title"/>
          </p:nvPr>
        </p:nvSpPr>
        <p:spPr/>
        <p:txBody>
          <a:bodyPr/>
          <a:lstStyle/>
          <a:p>
            <a:r>
              <a:rPr lang="en-US" dirty="0"/>
              <a:t>Customer Service</a:t>
            </a:r>
            <a:br>
              <a:rPr lang="en-US" dirty="0"/>
            </a:br>
            <a:r>
              <a:rPr lang="en-US" dirty="0"/>
              <a:t>Final Thoughts</a:t>
            </a:r>
          </a:p>
        </p:txBody>
      </p:sp>
    </p:spTree>
    <p:extLst>
      <p:ext uri="{BB962C8B-B14F-4D97-AF65-F5344CB8AC3E}">
        <p14:creationId xmlns:p14="http://schemas.microsoft.com/office/powerpoint/2010/main" val="2733396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USDA Regulations (7 CFR 16) require equal opportunity for Faith Based Organizations (FBO’s) and Community Based Organizations (CBO’s).</a:t>
            </a:r>
          </a:p>
          <a:p>
            <a:endParaRPr lang="en-US" sz="1800" dirty="0"/>
          </a:p>
          <a:p>
            <a:r>
              <a:rPr lang="en-US" sz="1800" dirty="0"/>
              <a:t>Discrimination is prohibited on the basis of religion or religious belief or character.</a:t>
            </a:r>
          </a:p>
          <a:p>
            <a:endParaRPr lang="en-US" sz="1800" dirty="0"/>
          </a:p>
          <a:p>
            <a:r>
              <a:rPr lang="en-US" sz="1800" dirty="0"/>
              <a:t>FBOs can use facilities for USDA food distribution without removing religious art or symbols.</a:t>
            </a:r>
          </a:p>
          <a:p>
            <a:endParaRPr lang="en-US" sz="1800" dirty="0"/>
          </a:p>
          <a:p>
            <a:r>
              <a:rPr lang="en-US" sz="1800" dirty="0"/>
              <a:t>Religious organizations may not use USDA funds or supplies to support worship, religious instruction, or proselytization (attempt to convert).</a:t>
            </a:r>
          </a:p>
          <a:p>
            <a:endParaRPr lang="en-US" sz="1800" dirty="0"/>
          </a:p>
          <a:p>
            <a:r>
              <a:rPr lang="en-US" sz="1800" dirty="0"/>
              <a:t>Religious schools can consider religion in admission practices and required curriculum.</a:t>
            </a:r>
          </a:p>
        </p:txBody>
      </p:sp>
      <p:sp>
        <p:nvSpPr>
          <p:cNvPr id="3" name="Title 2"/>
          <p:cNvSpPr>
            <a:spLocks noGrp="1"/>
          </p:cNvSpPr>
          <p:nvPr>
            <p:ph type="title"/>
          </p:nvPr>
        </p:nvSpPr>
        <p:spPr/>
        <p:txBody>
          <a:bodyPr/>
          <a:lstStyle/>
          <a:p>
            <a:r>
              <a:rPr lang="en-US" sz="3600" dirty="0"/>
              <a:t>Equal Opportunity for Religious Organizations</a:t>
            </a:r>
          </a:p>
        </p:txBody>
      </p:sp>
    </p:spTree>
    <p:extLst>
      <p:ext uri="{BB962C8B-B14F-4D97-AF65-F5344CB8AC3E}">
        <p14:creationId xmlns:p14="http://schemas.microsoft.com/office/powerpoint/2010/main" val="2059594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altLang="en-US" sz="1800" dirty="0"/>
              <a:t>TEFAP providers must:</a:t>
            </a:r>
          </a:p>
          <a:p>
            <a:pPr lvl="1"/>
            <a:r>
              <a:rPr lang="en-US" altLang="en-US" sz="1800" dirty="0"/>
              <a:t>Post written notice in a prominent place</a:t>
            </a:r>
          </a:p>
          <a:p>
            <a:pPr lvl="1"/>
            <a:r>
              <a:rPr lang="en-US" altLang="en-US" sz="1800" dirty="0"/>
              <a:t>Refer a participant to an alternate provider if available</a:t>
            </a:r>
          </a:p>
          <a:p>
            <a:pPr lvl="1"/>
            <a:r>
              <a:rPr lang="en-US" altLang="en-US" sz="1800" dirty="0"/>
              <a:t>Ensure the participant has no objection to the alternate  provider</a:t>
            </a:r>
          </a:p>
          <a:p>
            <a:pPr marL="57150" indent="0">
              <a:buNone/>
            </a:pPr>
            <a:endParaRPr lang="en-US" altLang="en-US" sz="1800" dirty="0"/>
          </a:p>
          <a:p>
            <a:pPr marL="57150" indent="0">
              <a:buNone/>
            </a:pPr>
            <a:r>
              <a:rPr lang="en-US" altLang="en-US" sz="1800" dirty="0"/>
              <a:t>Obtain the Written Notice and Referral letter from your food bank.</a:t>
            </a:r>
          </a:p>
          <a:p>
            <a:pPr marL="0" indent="0">
              <a:buNone/>
            </a:pPr>
            <a:endParaRPr lang="en-US" sz="2400" dirty="0"/>
          </a:p>
        </p:txBody>
      </p:sp>
      <p:sp>
        <p:nvSpPr>
          <p:cNvPr id="3" name="Title 2"/>
          <p:cNvSpPr>
            <a:spLocks noGrp="1"/>
          </p:cNvSpPr>
          <p:nvPr>
            <p:ph type="title"/>
          </p:nvPr>
        </p:nvSpPr>
        <p:spPr/>
        <p:txBody>
          <a:bodyPr/>
          <a:lstStyle/>
          <a:p>
            <a:r>
              <a:rPr lang="en-US" sz="3600" dirty="0"/>
              <a:t>Religious</a:t>
            </a:r>
            <a:r>
              <a:rPr lang="en-US" dirty="0"/>
              <a:t> </a:t>
            </a:r>
            <a:r>
              <a:rPr lang="en-US" sz="3600" dirty="0"/>
              <a:t>or Faith-Based Organizations</a:t>
            </a:r>
          </a:p>
        </p:txBody>
      </p:sp>
    </p:spTree>
    <p:extLst>
      <p:ext uri="{BB962C8B-B14F-4D97-AF65-F5344CB8AC3E}">
        <p14:creationId xmlns:p14="http://schemas.microsoft.com/office/powerpoint/2010/main" val="2450185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Be sure to sign a document indicating that you participated in Civil Rights training.</a:t>
            </a:r>
          </a:p>
          <a:p>
            <a:endParaRPr lang="en-US" sz="1800" dirty="0"/>
          </a:p>
          <a:p>
            <a:r>
              <a:rPr lang="en-US" sz="1800" dirty="0"/>
              <a:t>Talk to your food bank if you have questions about the information included in this presentation.</a:t>
            </a:r>
          </a:p>
          <a:p>
            <a:endParaRPr lang="en-US" sz="1800" dirty="0"/>
          </a:p>
          <a:p>
            <a:r>
              <a:rPr lang="en-US" sz="1800" dirty="0"/>
              <a:t>Thank you for completing your Civil Rights training.</a:t>
            </a:r>
          </a:p>
        </p:txBody>
      </p:sp>
      <p:sp>
        <p:nvSpPr>
          <p:cNvPr id="3" name="Title 2"/>
          <p:cNvSpPr>
            <a:spLocks noGrp="1"/>
          </p:cNvSpPr>
          <p:nvPr>
            <p:ph type="title"/>
          </p:nvPr>
        </p:nvSpPr>
        <p:spPr/>
        <p:txBody>
          <a:bodyPr/>
          <a:lstStyle/>
          <a:p>
            <a:r>
              <a:rPr lang="en-US" dirty="0"/>
              <a:t>Civil Rights Final Steps</a:t>
            </a:r>
          </a:p>
        </p:txBody>
      </p:sp>
    </p:spTree>
    <p:extLst>
      <p:ext uri="{BB962C8B-B14F-4D97-AF65-F5344CB8AC3E}">
        <p14:creationId xmlns:p14="http://schemas.microsoft.com/office/powerpoint/2010/main" val="39593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To provide equal treatment for all applicants and program recipients.</a:t>
            </a:r>
          </a:p>
          <a:p>
            <a:pPr marL="0" indent="0">
              <a:buNone/>
            </a:pPr>
            <a:endParaRPr lang="en-US" sz="1800" dirty="0"/>
          </a:p>
          <a:p>
            <a:r>
              <a:rPr lang="en-US" sz="1800" dirty="0"/>
              <a:t>To provide clients with knowledge of their rights and responsibilities as a program recipient.</a:t>
            </a:r>
          </a:p>
          <a:p>
            <a:pPr marL="0" indent="0">
              <a:buNone/>
            </a:pPr>
            <a:endParaRPr lang="en-US" sz="1800" dirty="0"/>
          </a:p>
          <a:p>
            <a:r>
              <a:rPr lang="en-US" sz="1800" dirty="0"/>
              <a:t>To eliminate barriers that prevent or deter people from receiving benefits.</a:t>
            </a:r>
          </a:p>
          <a:p>
            <a:endParaRPr lang="en-US" sz="1800" dirty="0"/>
          </a:p>
          <a:p>
            <a:r>
              <a:rPr lang="en-US" sz="1800" dirty="0"/>
              <a:t>To promote dignity and respect for everyone.</a:t>
            </a:r>
          </a:p>
          <a:p>
            <a:endParaRPr lang="en-US" sz="1800" dirty="0"/>
          </a:p>
          <a:p>
            <a:r>
              <a:rPr lang="en-US" sz="1800" dirty="0"/>
              <a:t>All front-line workers, including volunteers and supervisors, must receive annual civil rights training.</a:t>
            </a:r>
          </a:p>
        </p:txBody>
      </p:sp>
      <p:sp>
        <p:nvSpPr>
          <p:cNvPr id="3" name="Title 2"/>
          <p:cNvSpPr>
            <a:spLocks noGrp="1"/>
          </p:cNvSpPr>
          <p:nvPr>
            <p:ph type="title"/>
          </p:nvPr>
        </p:nvSpPr>
        <p:spPr/>
        <p:txBody>
          <a:bodyPr/>
          <a:lstStyle/>
          <a:p>
            <a:r>
              <a:rPr lang="en-US" dirty="0"/>
              <a:t>Goals of Civil Rights Training</a:t>
            </a:r>
          </a:p>
        </p:txBody>
      </p:sp>
    </p:spTree>
    <p:extLst>
      <p:ext uri="{BB962C8B-B14F-4D97-AF65-F5344CB8AC3E}">
        <p14:creationId xmlns:p14="http://schemas.microsoft.com/office/powerpoint/2010/main" val="97643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Knowledge of civil rights applies to most areas of food distribution programs.</a:t>
            </a:r>
          </a:p>
          <a:p>
            <a:endParaRPr lang="en-US" sz="1800" dirty="0"/>
          </a:p>
          <a:p>
            <a:r>
              <a:rPr lang="en-US" sz="1800" dirty="0"/>
              <a:t>All employees and volunteers who work directly with program applicants and/or recipients (and their supervisors) need to be aware of civil rights requirements.</a:t>
            </a:r>
          </a:p>
          <a:p>
            <a:endParaRPr lang="en-US" sz="1800" dirty="0"/>
          </a:p>
          <a:p>
            <a:r>
              <a:rPr lang="en-US" sz="1800" dirty="0"/>
              <a:t>Training must be documented annually.</a:t>
            </a:r>
          </a:p>
        </p:txBody>
      </p:sp>
      <p:sp>
        <p:nvSpPr>
          <p:cNvPr id="3" name="Title 2"/>
          <p:cNvSpPr>
            <a:spLocks noGrp="1"/>
          </p:cNvSpPr>
          <p:nvPr>
            <p:ph type="title"/>
          </p:nvPr>
        </p:nvSpPr>
        <p:spPr/>
        <p:txBody>
          <a:bodyPr/>
          <a:lstStyle/>
          <a:p>
            <a:r>
              <a:rPr lang="en-US" dirty="0"/>
              <a:t>Annual Training</a:t>
            </a:r>
          </a:p>
        </p:txBody>
      </p:sp>
    </p:spTree>
    <p:extLst>
      <p:ext uri="{BB962C8B-B14F-4D97-AF65-F5344CB8AC3E}">
        <p14:creationId xmlns:p14="http://schemas.microsoft.com/office/powerpoint/2010/main" val="213017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72619055"/>
              </p:ext>
            </p:extLst>
          </p:nvPr>
        </p:nvGraphicFramePr>
        <p:xfrm>
          <a:off x="533400" y="1295402"/>
          <a:ext cx="8001000" cy="4019526"/>
        </p:xfrm>
        <a:graphic>
          <a:graphicData uri="http://schemas.openxmlformats.org/drawingml/2006/table">
            <a:tbl>
              <a:tblPr firstRow="1" bandRow="1">
                <a:tableStyleId>{073A0DAA-6AF3-43AB-8588-CEC1D06C72B9}</a:tableStyleId>
              </a:tblPr>
              <a:tblGrid>
                <a:gridCol w="4000500">
                  <a:extLst>
                    <a:ext uri="{9D8B030D-6E8A-4147-A177-3AD203B41FA5}">
                      <a16:colId xmlns:a16="http://schemas.microsoft.com/office/drawing/2014/main" val="2863505818"/>
                    </a:ext>
                  </a:extLst>
                </a:gridCol>
                <a:gridCol w="4000500">
                  <a:extLst>
                    <a:ext uri="{9D8B030D-6E8A-4147-A177-3AD203B41FA5}">
                      <a16:colId xmlns:a16="http://schemas.microsoft.com/office/drawing/2014/main" val="4141161220"/>
                    </a:ext>
                  </a:extLst>
                </a:gridCol>
              </a:tblGrid>
              <a:tr h="363843">
                <a:tc>
                  <a:txBody>
                    <a:bodyPr/>
                    <a:lstStyle/>
                    <a:p>
                      <a:r>
                        <a:rPr lang="en-US" b="1" dirty="0">
                          <a:ln>
                            <a:solidFill>
                              <a:sysClr val="windowText" lastClr="000000"/>
                            </a:solidFill>
                          </a:ln>
                          <a:solidFill>
                            <a:sysClr val="windowText" lastClr="000000"/>
                          </a:solidFill>
                        </a:rPr>
                        <a:t>Civil</a:t>
                      </a:r>
                      <a:r>
                        <a:rPr lang="en-US" b="1" baseline="0" dirty="0">
                          <a:ln>
                            <a:solidFill>
                              <a:sysClr val="windowText" lastClr="000000"/>
                            </a:solidFill>
                          </a:ln>
                          <a:solidFill>
                            <a:sysClr val="windowText" lastClr="000000"/>
                          </a:solidFill>
                        </a:rPr>
                        <a:t> Rights Laws</a:t>
                      </a:r>
                      <a:endParaRPr lang="en-US" b="1" dirty="0">
                        <a:ln>
                          <a:solidFill>
                            <a:sysClr val="windowText" lastClr="000000"/>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a:ln>
                            <a:solidFill>
                              <a:sysClr val="windowText" lastClr="000000"/>
                            </a:solidFill>
                          </a:ln>
                          <a:solidFill>
                            <a:sysClr val="windowText" lastClr="000000"/>
                          </a:solidFill>
                        </a:rPr>
                        <a:t>Protected 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9798863"/>
                  </a:ext>
                </a:extLst>
              </a:tr>
              <a:tr h="717717">
                <a:tc>
                  <a:txBody>
                    <a:bodyPr/>
                    <a:lstStyle/>
                    <a:p>
                      <a:r>
                        <a:rPr lang="en-US" sz="1400" dirty="0">
                          <a:ln>
                            <a:solidFill>
                              <a:sysClr val="windowText" lastClr="000000"/>
                            </a:solidFill>
                          </a:ln>
                          <a:solidFill>
                            <a:sysClr val="windowText" lastClr="000000"/>
                          </a:solidFill>
                        </a:rPr>
                        <a:t>Title VI – Civil Rights Act of 1964</a:t>
                      </a:r>
                    </a:p>
                    <a:p>
                      <a:r>
                        <a:rPr lang="en-US" sz="1400" dirty="0">
                          <a:ln>
                            <a:solidFill>
                              <a:sysClr val="windowText" lastClr="000000"/>
                            </a:solidFill>
                          </a:ln>
                          <a:solidFill>
                            <a:sysClr val="windowText" lastClr="000000"/>
                          </a:solidFill>
                        </a:rPr>
                        <a:t>Civil Rights Restoration Act of 1987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Race/Language</a:t>
                      </a:r>
                    </a:p>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Color</a:t>
                      </a:r>
                    </a:p>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National Origin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267902"/>
                  </a:ext>
                </a:extLst>
              </a:tr>
              <a:tr h="363843">
                <a:tc>
                  <a:txBody>
                    <a:bodyPr/>
                    <a:lstStyle/>
                    <a:p>
                      <a:r>
                        <a:rPr lang="en-US" sz="1400" dirty="0">
                          <a:ln>
                            <a:solidFill>
                              <a:sysClr val="windowText" lastClr="000000"/>
                            </a:solidFill>
                          </a:ln>
                          <a:solidFill>
                            <a:sysClr val="windowText" lastClr="000000"/>
                          </a:solidFill>
                        </a:rPr>
                        <a:t>Age Discrimination Act of 1975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5355295"/>
                  </a:ext>
                </a:extLst>
              </a:tr>
              <a:tr h="363843">
                <a:tc>
                  <a:txBody>
                    <a:bodyPr/>
                    <a:lstStyle/>
                    <a:p>
                      <a:r>
                        <a:rPr lang="en-US" sz="1400" dirty="0">
                          <a:ln>
                            <a:solidFill>
                              <a:sysClr val="windowText" lastClr="000000"/>
                            </a:solidFill>
                          </a:ln>
                          <a:solidFill>
                            <a:sysClr val="windowText" lastClr="000000"/>
                          </a:solidFill>
                        </a:rPr>
                        <a:t>Title IX of the Education Amendments of 1972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Gender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9234915"/>
                  </a:ext>
                </a:extLst>
              </a:tr>
              <a:tr h="508383">
                <a:tc>
                  <a:txBody>
                    <a:bodyPr/>
                    <a:lstStyle/>
                    <a:p>
                      <a:r>
                        <a:rPr lang="en-US" sz="1400" dirty="0">
                          <a:ln>
                            <a:solidFill>
                              <a:sysClr val="windowText" lastClr="000000"/>
                            </a:solidFill>
                          </a:ln>
                          <a:solidFill>
                            <a:sysClr val="windowText" lastClr="000000"/>
                          </a:solidFill>
                        </a:rPr>
                        <a:t>Section 504 of the Rehabilitation Act of 1973</a:t>
                      </a:r>
                    </a:p>
                    <a:p>
                      <a:r>
                        <a:rPr lang="en-US" sz="1400" dirty="0">
                          <a:ln>
                            <a:solidFill>
                              <a:sysClr val="windowText" lastClr="000000"/>
                            </a:solidFill>
                          </a:ln>
                          <a:solidFill>
                            <a:sysClr val="windowText" lastClr="000000"/>
                          </a:solidFill>
                        </a:rPr>
                        <a:t>Americans with Disabilities 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2764589"/>
                  </a:ext>
                </a:extLst>
              </a:tr>
              <a:tr h="717717">
                <a:tc>
                  <a:txBody>
                    <a:bodyPr/>
                    <a:lstStyle/>
                    <a:p>
                      <a:r>
                        <a:rPr lang="en-US" sz="1400" dirty="0">
                          <a:ln>
                            <a:solidFill>
                              <a:sysClr val="windowText" lastClr="000000"/>
                            </a:solidFill>
                          </a:ln>
                          <a:solidFill>
                            <a:sysClr val="windowText" lastClr="000000"/>
                          </a:solidFill>
                        </a:rPr>
                        <a:t>Title VII CFR 16.3, Responsibilities of Participation</a:t>
                      </a:r>
                    </a:p>
                    <a:p>
                      <a:r>
                        <a:rPr lang="en-US" sz="1400" dirty="0">
                          <a:ln>
                            <a:solidFill>
                              <a:sysClr val="windowText" lastClr="000000"/>
                            </a:solidFill>
                          </a:ln>
                          <a:solidFill>
                            <a:sysClr val="windowText" lastClr="000000"/>
                          </a:solidFill>
                        </a:rPr>
                        <a:t>Organizations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Religion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801946"/>
                  </a:ext>
                </a:extLst>
              </a:tr>
              <a:tr h="927052">
                <a:tc>
                  <a:txBody>
                    <a:bodyPr/>
                    <a:lstStyle/>
                    <a:p>
                      <a:r>
                        <a:rPr lang="en-US" sz="1400" dirty="0">
                          <a:ln>
                            <a:solidFill>
                              <a:sysClr val="windowText" lastClr="000000"/>
                            </a:solidFill>
                          </a:ln>
                          <a:solidFill>
                            <a:sysClr val="windowText" lastClr="000000"/>
                          </a:solidFill>
                        </a:rPr>
                        <a:t>Title VII CFR 247 (CSFP), 250 (Food Distribution), &amp;</a:t>
                      </a:r>
                    </a:p>
                    <a:p>
                      <a:r>
                        <a:rPr lang="en-US" sz="1400" dirty="0">
                          <a:ln>
                            <a:solidFill>
                              <a:sysClr val="windowText" lastClr="000000"/>
                            </a:solidFill>
                          </a:ln>
                          <a:solidFill>
                            <a:sysClr val="windowText" lastClr="000000"/>
                          </a:solidFill>
                        </a:rPr>
                        <a:t>251 (TEFAP)</a:t>
                      </a:r>
                    </a:p>
                    <a:p>
                      <a:r>
                        <a:rPr lang="en-US" sz="1400" dirty="0">
                          <a:ln>
                            <a:solidFill>
                              <a:sysClr val="windowText" lastClr="000000"/>
                            </a:solidFill>
                          </a:ln>
                          <a:solidFill>
                            <a:sysClr val="windowText" lastClr="000000"/>
                          </a:solidFill>
                        </a:rPr>
                        <a:t>FNS Instruction 113-1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ü"/>
                      </a:pPr>
                      <a:r>
                        <a:rPr lang="en-US" sz="1400" dirty="0">
                          <a:ln>
                            <a:solidFill>
                              <a:sysClr val="windowText" lastClr="000000"/>
                            </a:solidFill>
                          </a:ln>
                          <a:solidFill>
                            <a:sysClr val="windowText" lastClr="000000"/>
                          </a:solidFill>
                        </a:rPr>
                        <a:t>All 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570770"/>
                  </a:ext>
                </a:extLst>
              </a:tr>
            </a:tbl>
          </a:graphicData>
        </a:graphic>
      </p:graphicFrame>
      <p:sp>
        <p:nvSpPr>
          <p:cNvPr id="3" name="Title 2"/>
          <p:cNvSpPr>
            <a:spLocks noGrp="1"/>
          </p:cNvSpPr>
          <p:nvPr>
            <p:ph type="title"/>
          </p:nvPr>
        </p:nvSpPr>
        <p:spPr>
          <a:xfrm>
            <a:off x="533400" y="365125"/>
            <a:ext cx="8001000" cy="930275"/>
          </a:xfrm>
        </p:spPr>
        <p:txBody>
          <a:bodyPr/>
          <a:lstStyle/>
          <a:p>
            <a:r>
              <a:rPr lang="en-US" sz="2400" dirty="0"/>
              <a:t>The following policies prohibit discrimination based on</a:t>
            </a:r>
            <a:br>
              <a:rPr lang="en-US" sz="2400" dirty="0"/>
            </a:br>
            <a:r>
              <a:rPr lang="en-US" sz="2400" dirty="0"/>
              <a:t>race, color, national origin, age, sex, &amp; disability.</a:t>
            </a:r>
          </a:p>
        </p:txBody>
      </p:sp>
      <p:sp>
        <p:nvSpPr>
          <p:cNvPr id="6" name="TextBox 5"/>
          <p:cNvSpPr txBox="1"/>
          <p:nvPr/>
        </p:nvSpPr>
        <p:spPr>
          <a:xfrm>
            <a:off x="533400" y="5562600"/>
            <a:ext cx="8001000" cy="369332"/>
          </a:xfrm>
          <a:prstGeom prst="rect">
            <a:avLst/>
          </a:prstGeom>
          <a:noFill/>
        </p:spPr>
        <p:txBody>
          <a:bodyPr wrap="square" rtlCol="0">
            <a:spAutoFit/>
          </a:bodyPr>
          <a:lstStyle/>
          <a:p>
            <a:r>
              <a:rPr lang="en-US" dirty="0"/>
              <a:t>All documents are available at </a:t>
            </a:r>
            <a:r>
              <a:rPr lang="en-US" dirty="0">
                <a:solidFill>
                  <a:srgbClr val="FF0000"/>
                </a:solidFill>
              </a:rPr>
              <a:t>http://www.fns.usda.gov/cr/crregulation.htm</a:t>
            </a:r>
          </a:p>
        </p:txBody>
      </p:sp>
    </p:spTree>
    <p:extLst>
      <p:ext uri="{BB962C8B-B14F-4D97-AF65-F5344CB8AC3E}">
        <p14:creationId xmlns:p14="http://schemas.microsoft.com/office/powerpoint/2010/main" val="107581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01000" cy="4876800"/>
          </a:xfrm>
        </p:spPr>
        <p:txBody>
          <a:bodyPr/>
          <a:lstStyle/>
          <a:p>
            <a:r>
              <a:rPr lang="en-US" sz="1600" dirty="0"/>
              <a:t>Disparate Treatment is when a person is intentionally discriminated against as a member of a protected class.</a:t>
            </a:r>
          </a:p>
          <a:p>
            <a:pPr lvl="1"/>
            <a:r>
              <a:rPr lang="en-US" sz="1600" dirty="0"/>
              <a:t>Example: Members of religious groups are denied service because their beliefs do not match the religious teachings of the organization that is distributing food.</a:t>
            </a:r>
          </a:p>
          <a:p>
            <a:pPr marL="457200" lvl="1" indent="0">
              <a:buNone/>
            </a:pPr>
            <a:endParaRPr lang="en-US" sz="1600" dirty="0"/>
          </a:p>
          <a:p>
            <a:r>
              <a:rPr lang="en-US" sz="1600" dirty="0"/>
              <a:t>Disparate Impact is when actions that appear neutral have a negative impact on a protected class.</a:t>
            </a:r>
          </a:p>
          <a:p>
            <a:pPr lvl="1"/>
            <a:r>
              <a:rPr lang="en-US" sz="1600" dirty="0"/>
              <a:t>Example: A distribution site makes the Russian clients wait until the end of the day for food because interpreters are not available until late afternoon. This creates a situation where coveted food items may be unavailable to a specific group.</a:t>
            </a:r>
          </a:p>
          <a:p>
            <a:pPr marL="457200" lvl="1" indent="0">
              <a:buNone/>
            </a:pPr>
            <a:endParaRPr lang="en-US" sz="1600" dirty="0"/>
          </a:p>
          <a:p>
            <a:r>
              <a:rPr lang="en-US" sz="1600" dirty="0"/>
              <a:t>Retaliation is the negative treatment of a member of a protected class in response to previous civil rights activity. This includes actions against their family and/or their associates.</a:t>
            </a:r>
          </a:p>
          <a:p>
            <a:pPr lvl="1"/>
            <a:r>
              <a:rPr lang="en-US" sz="1600" dirty="0"/>
              <a:t>Example: Family and friends of a client are denied food after the client filed a complaint against the agency.</a:t>
            </a:r>
          </a:p>
        </p:txBody>
      </p:sp>
      <p:sp>
        <p:nvSpPr>
          <p:cNvPr id="3" name="Title 2"/>
          <p:cNvSpPr>
            <a:spLocks noGrp="1"/>
          </p:cNvSpPr>
          <p:nvPr>
            <p:ph type="title"/>
          </p:nvPr>
        </p:nvSpPr>
        <p:spPr/>
        <p:txBody>
          <a:bodyPr/>
          <a:lstStyle/>
          <a:p>
            <a:r>
              <a:rPr lang="en-US" dirty="0"/>
              <a:t>Types of Discrimination</a:t>
            </a:r>
          </a:p>
        </p:txBody>
      </p:sp>
    </p:spTree>
    <p:extLst>
      <p:ext uri="{BB962C8B-B14F-4D97-AF65-F5344CB8AC3E}">
        <p14:creationId xmlns:p14="http://schemas.microsoft.com/office/powerpoint/2010/main" val="74717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09800"/>
            <a:ext cx="8001000" cy="3886200"/>
          </a:xfrm>
        </p:spPr>
        <p:txBody>
          <a:bodyPr/>
          <a:lstStyle/>
          <a:p>
            <a:r>
              <a:rPr lang="en-US" sz="1800" dirty="0"/>
              <a:t>Congress has the ability to establish programs that are intended for certain groups of people such as CSFP that serves only persons 60 years of age and older.</a:t>
            </a:r>
          </a:p>
          <a:p>
            <a:endParaRPr lang="en-US" sz="1800" dirty="0"/>
          </a:p>
          <a:p>
            <a:r>
              <a:rPr lang="en-US" sz="1800" dirty="0"/>
              <a:t>It is not considered discrimination to exclude those who do not meet eligibility requirements for these types of programs.</a:t>
            </a:r>
          </a:p>
          <a:p>
            <a:endParaRPr lang="en-US" sz="1800" dirty="0"/>
          </a:p>
          <a:p>
            <a:r>
              <a:rPr lang="en-US" sz="1800" dirty="0"/>
              <a:t>For example, Congress can set age limits and this is not age discrimination for those who do not meet the age limits.</a:t>
            </a:r>
          </a:p>
        </p:txBody>
      </p:sp>
      <p:sp>
        <p:nvSpPr>
          <p:cNvPr id="3" name="Title 2"/>
          <p:cNvSpPr>
            <a:spLocks noGrp="1"/>
          </p:cNvSpPr>
          <p:nvPr>
            <p:ph type="title"/>
          </p:nvPr>
        </p:nvSpPr>
        <p:spPr/>
        <p:txBody>
          <a:bodyPr/>
          <a:lstStyle/>
          <a:p>
            <a:r>
              <a:rPr lang="en-US" dirty="0"/>
              <a:t>Eligibility Requirements</a:t>
            </a:r>
            <a:br>
              <a:rPr lang="en-US" dirty="0"/>
            </a:br>
            <a:r>
              <a:rPr lang="en-US" dirty="0"/>
              <a:t>vs Discrimination</a:t>
            </a:r>
          </a:p>
        </p:txBody>
      </p:sp>
    </p:spTree>
    <p:extLst>
      <p:ext uri="{BB962C8B-B14F-4D97-AF65-F5344CB8AC3E}">
        <p14:creationId xmlns:p14="http://schemas.microsoft.com/office/powerpoint/2010/main" val="248111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t>In accordance with FNS Instruction 113-1, civil rights training must include, but not be limited to:</a:t>
            </a:r>
          </a:p>
          <a:p>
            <a:r>
              <a:rPr lang="en-US" sz="1800" dirty="0"/>
              <a:t>Collection &amp; use of data</a:t>
            </a:r>
          </a:p>
          <a:p>
            <a:r>
              <a:rPr lang="en-US" sz="1800" dirty="0"/>
              <a:t>Effective Public Notification Systems</a:t>
            </a:r>
          </a:p>
          <a:p>
            <a:r>
              <a:rPr lang="en-US" sz="1800" dirty="0"/>
              <a:t>Complaint Procedures</a:t>
            </a:r>
          </a:p>
          <a:p>
            <a:r>
              <a:rPr lang="en-US" sz="1800" dirty="0"/>
              <a:t>Compliance Reviews</a:t>
            </a:r>
          </a:p>
          <a:p>
            <a:r>
              <a:rPr lang="en-US" sz="1800" dirty="0"/>
              <a:t>Resolution of Non-compliance</a:t>
            </a:r>
          </a:p>
          <a:p>
            <a:r>
              <a:rPr lang="en-US" sz="1800" dirty="0"/>
              <a:t>Reasonable Accommodation of people with disabilities</a:t>
            </a:r>
          </a:p>
          <a:p>
            <a:r>
              <a:rPr lang="en-US" sz="1800" dirty="0"/>
              <a:t>Language Assistance</a:t>
            </a:r>
          </a:p>
          <a:p>
            <a:r>
              <a:rPr lang="en-US" sz="1800" dirty="0"/>
              <a:t>Conflict Resolution</a:t>
            </a:r>
          </a:p>
          <a:p>
            <a:r>
              <a:rPr lang="en-US" sz="1800" dirty="0"/>
              <a:t>Customer Service</a:t>
            </a:r>
          </a:p>
        </p:txBody>
      </p:sp>
      <p:sp>
        <p:nvSpPr>
          <p:cNvPr id="3" name="Title 2"/>
          <p:cNvSpPr>
            <a:spLocks noGrp="1"/>
          </p:cNvSpPr>
          <p:nvPr>
            <p:ph type="title"/>
          </p:nvPr>
        </p:nvSpPr>
        <p:spPr/>
        <p:txBody>
          <a:bodyPr/>
          <a:lstStyle/>
          <a:p>
            <a:r>
              <a:rPr lang="en-US" dirty="0"/>
              <a:t>Components of Civil Rights</a:t>
            </a:r>
            <a:br>
              <a:rPr lang="en-US" dirty="0"/>
            </a:br>
            <a:r>
              <a:rPr lang="en-US" dirty="0"/>
              <a:t>Training</a:t>
            </a:r>
          </a:p>
        </p:txBody>
      </p:sp>
    </p:spTree>
    <p:extLst>
      <p:ext uri="{BB962C8B-B14F-4D97-AF65-F5344CB8AC3E}">
        <p14:creationId xmlns:p14="http://schemas.microsoft.com/office/powerpoint/2010/main" val="51102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1"/>
            <a:ext cx="8001000" cy="4800600"/>
          </a:xfrm>
        </p:spPr>
        <p:txBody>
          <a:bodyPr/>
          <a:lstStyle/>
          <a:p>
            <a:r>
              <a:rPr lang="en-US" sz="1800" dirty="0"/>
              <a:t>CSFP regulations require annual reporting of client’s racial and ethnic data. (FNS-191 Report)</a:t>
            </a:r>
          </a:p>
          <a:p>
            <a:endParaRPr lang="en-US" sz="1800" dirty="0"/>
          </a:p>
          <a:p>
            <a:r>
              <a:rPr lang="en-US" sz="1800" dirty="0"/>
              <a:t>Applicants self-declare racial/ethnic data (CSFP).</a:t>
            </a:r>
          </a:p>
          <a:p>
            <a:endParaRPr lang="en-US" sz="1800" dirty="0"/>
          </a:p>
          <a:p>
            <a:r>
              <a:rPr lang="en-US" sz="1800" dirty="0"/>
              <a:t>If an applicant refuses to provide racial/ethnic data, they are to be advised that the information will be collected based on your observation (CSFP).</a:t>
            </a:r>
          </a:p>
          <a:p>
            <a:endParaRPr lang="en-US" sz="1800" dirty="0"/>
          </a:p>
          <a:p>
            <a:r>
              <a:rPr lang="en-US" sz="1800" dirty="0"/>
              <a:t>Outreach efforts can be targeted to groups not adequately represented in program participation.</a:t>
            </a:r>
          </a:p>
          <a:p>
            <a:endParaRPr lang="en-US" sz="1800" dirty="0"/>
          </a:p>
          <a:p>
            <a:r>
              <a:rPr lang="en-US" sz="1800" dirty="0"/>
              <a:t>Maintain all records for three years plus the current fiscal year.</a:t>
            </a:r>
          </a:p>
          <a:p>
            <a:endParaRPr lang="en-US" sz="1800" dirty="0"/>
          </a:p>
          <a:p>
            <a:r>
              <a:rPr lang="en-US" sz="1800" dirty="0"/>
              <a:t>All data collected must be kept secure and confidential.</a:t>
            </a:r>
          </a:p>
        </p:txBody>
      </p:sp>
      <p:sp>
        <p:nvSpPr>
          <p:cNvPr id="3" name="Title 2"/>
          <p:cNvSpPr>
            <a:spLocks noGrp="1"/>
          </p:cNvSpPr>
          <p:nvPr>
            <p:ph type="title"/>
          </p:nvPr>
        </p:nvSpPr>
        <p:spPr/>
        <p:txBody>
          <a:bodyPr/>
          <a:lstStyle/>
          <a:p>
            <a:r>
              <a:rPr lang="en-US" dirty="0"/>
              <a:t>Collection and Use of Data</a:t>
            </a:r>
          </a:p>
        </p:txBody>
      </p:sp>
    </p:spTree>
    <p:extLst>
      <p:ext uri="{BB962C8B-B14F-4D97-AF65-F5344CB8AC3E}">
        <p14:creationId xmlns:p14="http://schemas.microsoft.com/office/powerpoint/2010/main" val="2545395730"/>
      </p:ext>
    </p:extLst>
  </p:cSld>
  <p:clrMapOvr>
    <a:masterClrMapping/>
  </p:clrMapOvr>
</p:sld>
</file>

<file path=ppt/theme/theme1.xml><?xml version="1.0" encoding="utf-8"?>
<a:theme xmlns:a="http://schemas.openxmlformats.org/drawingml/2006/main" name="Adapted Civil rights training">
  <a:themeElements>
    <a:clrScheme name="Custom 2">
      <a:dk1>
        <a:sysClr val="windowText" lastClr="000000"/>
      </a:dk1>
      <a:lt1>
        <a:sysClr val="window" lastClr="FFFFFF"/>
      </a:lt1>
      <a:dk2>
        <a:srgbClr val="3A4189"/>
      </a:dk2>
      <a:lt2>
        <a:srgbClr val="FFFFFF"/>
      </a:lt2>
      <a:accent1>
        <a:srgbClr val="3A4189"/>
      </a:accent1>
      <a:accent2>
        <a:srgbClr val="0AA8CB"/>
      </a:accent2>
      <a:accent3>
        <a:srgbClr val="A8E001"/>
      </a:accent3>
      <a:accent4>
        <a:srgbClr val="A8E001"/>
      </a:accent4>
      <a:accent5>
        <a:srgbClr val="0AA8CB"/>
      </a:accent5>
      <a:accent6>
        <a:srgbClr val="3A4189"/>
      </a:accent6>
      <a:hlink>
        <a:srgbClr val="A8E001"/>
      </a:hlink>
      <a:folHlink>
        <a:srgbClr val="0AA8C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ivil rights training" id="{281293A8-EE62-4155-91B1-1236EBCB33F2}" vid="{6C014289-33CC-4692-A819-DD20CD1C472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DB5410DE2E254D97B2BD7B9B30AC72" ma:contentTypeVersion="31" ma:contentTypeDescription="Create a new document." ma:contentTypeScope="" ma:versionID="90e6bfde5b3230704d33644f717b8df0">
  <xsd:schema xmlns:xsd="http://www.w3.org/2001/XMLSchema" xmlns:xs="http://www.w3.org/2001/XMLSchema" xmlns:p="http://schemas.microsoft.com/office/2006/metadata/properties" xmlns:ns2="7ec9d137-7bb3-468b-abf9-ba265e0a35ce" targetNamespace="http://schemas.microsoft.com/office/2006/metadata/properties" ma:root="true" ma:fieldsID="218ebee986d47ada78d64f72f6792aa8" ns2:_="">
    <xsd:import namespace="7ec9d137-7bb3-468b-abf9-ba265e0a35c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c9d137-7bb3-468b-abf9-ba265e0a35c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ec9d137-7bb3-468b-abf9-ba265e0a35ce">C4ZKVD7YWV25-156-3675</_dlc_DocId>
    <_dlc_DocIdUrl xmlns="7ec9d137-7bb3-468b-abf9-ba265e0a35ce">
      <Url>https://www.sp.dhs.state.ia.us/TEFAP/_layouts/DocIdRedir.aspx?ID=C4ZKVD7YWV25-156-3675</Url>
      <Description>C4ZKVD7YWV25-156-3675</Description>
    </_dlc_DocIdUrl>
  </documentManagement>
</p:properties>
</file>

<file path=customXml/itemProps1.xml><?xml version="1.0" encoding="utf-8"?>
<ds:datastoreItem xmlns:ds="http://schemas.openxmlformats.org/officeDocument/2006/customXml" ds:itemID="{728A6BCB-E820-45BA-A157-B6ED7A39564F}">
  <ds:schemaRefs>
    <ds:schemaRef ds:uri="http://schemas.microsoft.com/sharepoint/events"/>
  </ds:schemaRefs>
</ds:datastoreItem>
</file>

<file path=customXml/itemProps2.xml><?xml version="1.0" encoding="utf-8"?>
<ds:datastoreItem xmlns:ds="http://schemas.openxmlformats.org/officeDocument/2006/customXml" ds:itemID="{38C0D7A8-FB3F-46BD-9747-CE6AA333535F}">
  <ds:schemaRefs>
    <ds:schemaRef ds:uri="http://schemas.microsoft.com/sharepoint/v3/contenttype/forms"/>
  </ds:schemaRefs>
</ds:datastoreItem>
</file>

<file path=customXml/itemProps3.xml><?xml version="1.0" encoding="utf-8"?>
<ds:datastoreItem xmlns:ds="http://schemas.openxmlformats.org/officeDocument/2006/customXml" ds:itemID="{AF5717EA-0A83-4ADE-85B3-47107CB478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c9d137-7bb3-468b-abf9-ba265e0a35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931E0D5-9FA4-403B-908D-5410A258B22E}">
  <ds:schemaRefs>
    <ds:schemaRef ds:uri="http://schemas.microsoft.com/office/2006/metadata/properties"/>
    <ds:schemaRef ds:uri="http://schemas.microsoft.com/office/infopath/2007/PartnerControls"/>
    <ds:schemaRef ds:uri="7ec9d137-7bb3-468b-abf9-ba265e0a35ce"/>
  </ds:schemaRefs>
</ds:datastoreItem>
</file>

<file path=docProps/app.xml><?xml version="1.0" encoding="utf-8"?>
<Properties xmlns="http://schemas.openxmlformats.org/officeDocument/2006/extended-properties" xmlns:vt="http://schemas.openxmlformats.org/officeDocument/2006/docPropsVTypes">
  <Template>Adapted Civil rights training</Template>
  <TotalTime>27</TotalTime>
  <Words>2684</Words>
  <Application>Microsoft Office PowerPoint</Application>
  <PresentationFormat>On-screen Show (4:3)</PresentationFormat>
  <Paragraphs>280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Wingdings</vt:lpstr>
      <vt:lpstr>Adapted Civil rights training</vt:lpstr>
      <vt:lpstr>Civil Rights Training</vt:lpstr>
      <vt:lpstr>Civil Rights &amp; Food Distribution</vt:lpstr>
      <vt:lpstr>Goals of Civil Rights Training</vt:lpstr>
      <vt:lpstr>Annual Training</vt:lpstr>
      <vt:lpstr>The following policies prohibit discrimination based on race, color, national origin, age, sex, &amp; disability.</vt:lpstr>
      <vt:lpstr>Types of Discrimination</vt:lpstr>
      <vt:lpstr>Eligibility Requirements vs Discrimination</vt:lpstr>
      <vt:lpstr>Components of Civil Rights Training</vt:lpstr>
      <vt:lpstr>Collection and Use of Data</vt:lpstr>
      <vt:lpstr>Public Notification</vt:lpstr>
      <vt:lpstr>Nondiscrimination Statement</vt:lpstr>
      <vt:lpstr>Long Version of the Nondiscrimination Statement</vt:lpstr>
      <vt:lpstr>Short Version of the Nondiscrimination Statement</vt:lpstr>
      <vt:lpstr>“...And Justice for All” Poster</vt:lpstr>
      <vt:lpstr>PowerPoint Presentation</vt:lpstr>
      <vt:lpstr>Complaints</vt:lpstr>
      <vt:lpstr>Compliance Reviews</vt:lpstr>
      <vt:lpstr>Resolution of Noncompliance</vt:lpstr>
      <vt:lpstr>Reasonable Accommodation for People with Disabilities</vt:lpstr>
      <vt:lpstr>Limited English Proficiency</vt:lpstr>
      <vt:lpstr>Accommodations</vt:lpstr>
      <vt:lpstr>What is Reasonable</vt:lpstr>
      <vt:lpstr>Conflict Resolution</vt:lpstr>
      <vt:lpstr>Customer Service</vt:lpstr>
      <vt:lpstr>Customer Service cont.</vt:lpstr>
      <vt:lpstr>Customer Service Final Thoughts</vt:lpstr>
      <vt:lpstr>Equal Opportunity for Religious Organizations</vt:lpstr>
      <vt:lpstr>Religious or Faith-Based Organizations</vt:lpstr>
      <vt:lpstr>Civil Rights Final Steps</vt:lpstr>
    </vt:vector>
  </TitlesOfParts>
  <Company>State of Iowa - 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Training</dc:title>
  <dc:creator>O'Brien, Cindy</dc:creator>
  <cp:lastModifiedBy>Taylor McCombs</cp:lastModifiedBy>
  <cp:revision>6</cp:revision>
  <dcterms:created xsi:type="dcterms:W3CDTF">2019-04-25T19:04:05Z</dcterms:created>
  <dcterms:modified xsi:type="dcterms:W3CDTF">2020-07-01T14:19:49Z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96d30045-225a-462b-97e5-fda444883abe</vt:lpwstr>
  </property>
  <property fmtid="{D5CDD505-2E9C-101B-9397-08002B2CF9AE}" pid="3" name="ContentTypeId">
    <vt:lpwstr>0x010100AFDB5410DE2E254D97B2BD7B9B30AC72</vt:lpwstr>
  </property>
</Properties>
</file>