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1" r:id="rId5"/>
    <p:sldId id="262" r:id="rId6"/>
    <p:sldId id="263" r:id="rId7"/>
    <p:sldId id="264" r:id="rId8"/>
    <p:sldId id="265"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23B6-604F-89E9-1679-8B2704DA3E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ADF661-C312-8161-C5FD-A9CBFACF71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87A38D-CB03-6196-67B6-1ACC44BA1DA7}"/>
              </a:ext>
            </a:extLst>
          </p:cNvPr>
          <p:cNvSpPr>
            <a:spLocks noGrp="1"/>
          </p:cNvSpPr>
          <p:nvPr>
            <p:ph type="dt" sz="half" idx="10"/>
          </p:nvPr>
        </p:nvSpPr>
        <p:spPr/>
        <p:txBody>
          <a:bodyPr/>
          <a:lstStyle/>
          <a:p>
            <a:fld id="{0AA7E84E-FE89-4504-B596-FF6F59F2DFD7}" type="datetimeFigureOut">
              <a:rPr lang="en-US" smtClean="0"/>
              <a:t>2/9/2026</a:t>
            </a:fld>
            <a:endParaRPr lang="en-US"/>
          </a:p>
        </p:txBody>
      </p:sp>
      <p:sp>
        <p:nvSpPr>
          <p:cNvPr id="5" name="Footer Placeholder 4">
            <a:extLst>
              <a:ext uri="{FF2B5EF4-FFF2-40B4-BE49-F238E27FC236}">
                <a16:creationId xmlns:a16="http://schemas.microsoft.com/office/drawing/2014/main" id="{08F6F86F-1C1A-B200-1B21-FDA94D9D7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FA586-44D0-D475-AA96-27A272041D09}"/>
              </a:ext>
            </a:extLst>
          </p:cNvPr>
          <p:cNvSpPr>
            <a:spLocks noGrp="1"/>
          </p:cNvSpPr>
          <p:nvPr>
            <p:ph type="sldNum" sz="quarter" idx="12"/>
          </p:nvPr>
        </p:nvSpPr>
        <p:spPr/>
        <p:txBody>
          <a:bodyPr/>
          <a:lstStyle/>
          <a:p>
            <a:fld id="{424D5ABB-79AB-4B87-AB82-4F2BD7FFB52B}" type="slidenum">
              <a:rPr lang="en-US" smtClean="0"/>
              <a:t>‹#›</a:t>
            </a:fld>
            <a:endParaRPr lang="en-US"/>
          </a:p>
        </p:txBody>
      </p:sp>
    </p:spTree>
    <p:extLst>
      <p:ext uri="{BB962C8B-B14F-4D97-AF65-F5344CB8AC3E}">
        <p14:creationId xmlns:p14="http://schemas.microsoft.com/office/powerpoint/2010/main" val="180733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091C-26E8-E640-4775-CA3456E8AB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0E1E40-DF4C-03F9-3D66-25DF0F873B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ACE0A1-EDB7-C63F-B348-C1DCC30F2CC9}"/>
              </a:ext>
            </a:extLst>
          </p:cNvPr>
          <p:cNvSpPr>
            <a:spLocks noGrp="1"/>
          </p:cNvSpPr>
          <p:nvPr>
            <p:ph type="dt" sz="half" idx="10"/>
          </p:nvPr>
        </p:nvSpPr>
        <p:spPr/>
        <p:txBody>
          <a:bodyPr/>
          <a:lstStyle/>
          <a:p>
            <a:fld id="{0AA7E84E-FE89-4504-B596-FF6F59F2DFD7}" type="datetimeFigureOut">
              <a:rPr lang="en-US" smtClean="0"/>
              <a:t>2/9/2026</a:t>
            </a:fld>
            <a:endParaRPr lang="en-US"/>
          </a:p>
        </p:txBody>
      </p:sp>
      <p:sp>
        <p:nvSpPr>
          <p:cNvPr id="5" name="Footer Placeholder 4">
            <a:extLst>
              <a:ext uri="{FF2B5EF4-FFF2-40B4-BE49-F238E27FC236}">
                <a16:creationId xmlns:a16="http://schemas.microsoft.com/office/drawing/2014/main" id="{C0AC930C-19D7-10DF-38E0-08828BE9A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80241-8840-B99F-8709-1C5CD035A5C3}"/>
              </a:ext>
            </a:extLst>
          </p:cNvPr>
          <p:cNvSpPr>
            <a:spLocks noGrp="1"/>
          </p:cNvSpPr>
          <p:nvPr>
            <p:ph type="sldNum" sz="quarter" idx="12"/>
          </p:nvPr>
        </p:nvSpPr>
        <p:spPr/>
        <p:txBody>
          <a:bodyPr/>
          <a:lstStyle/>
          <a:p>
            <a:fld id="{424D5ABB-79AB-4B87-AB82-4F2BD7FFB52B}" type="slidenum">
              <a:rPr lang="en-US" smtClean="0"/>
              <a:t>‹#›</a:t>
            </a:fld>
            <a:endParaRPr lang="en-US"/>
          </a:p>
        </p:txBody>
      </p:sp>
    </p:spTree>
    <p:extLst>
      <p:ext uri="{BB962C8B-B14F-4D97-AF65-F5344CB8AC3E}">
        <p14:creationId xmlns:p14="http://schemas.microsoft.com/office/powerpoint/2010/main" val="422846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9DC162-C42A-67D0-B73F-31242D2F92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43933-DAB4-6177-9299-292799B778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A523C-A846-AD62-5B44-C762DC14C970}"/>
              </a:ext>
            </a:extLst>
          </p:cNvPr>
          <p:cNvSpPr>
            <a:spLocks noGrp="1"/>
          </p:cNvSpPr>
          <p:nvPr>
            <p:ph type="dt" sz="half" idx="10"/>
          </p:nvPr>
        </p:nvSpPr>
        <p:spPr/>
        <p:txBody>
          <a:bodyPr/>
          <a:lstStyle/>
          <a:p>
            <a:fld id="{0AA7E84E-FE89-4504-B596-FF6F59F2DFD7}" type="datetimeFigureOut">
              <a:rPr lang="en-US" smtClean="0"/>
              <a:t>2/9/2026</a:t>
            </a:fld>
            <a:endParaRPr lang="en-US"/>
          </a:p>
        </p:txBody>
      </p:sp>
      <p:sp>
        <p:nvSpPr>
          <p:cNvPr id="5" name="Footer Placeholder 4">
            <a:extLst>
              <a:ext uri="{FF2B5EF4-FFF2-40B4-BE49-F238E27FC236}">
                <a16:creationId xmlns:a16="http://schemas.microsoft.com/office/drawing/2014/main" id="{E06A9465-C5EA-EBE4-9C50-61D112A69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12D4D-E0B0-414C-B903-FA84288CEA5C}"/>
              </a:ext>
            </a:extLst>
          </p:cNvPr>
          <p:cNvSpPr>
            <a:spLocks noGrp="1"/>
          </p:cNvSpPr>
          <p:nvPr>
            <p:ph type="sldNum" sz="quarter" idx="12"/>
          </p:nvPr>
        </p:nvSpPr>
        <p:spPr/>
        <p:txBody>
          <a:bodyPr/>
          <a:lstStyle/>
          <a:p>
            <a:fld id="{424D5ABB-79AB-4B87-AB82-4F2BD7FFB52B}" type="slidenum">
              <a:rPr lang="en-US" smtClean="0"/>
              <a:t>‹#›</a:t>
            </a:fld>
            <a:endParaRPr lang="en-US"/>
          </a:p>
        </p:txBody>
      </p:sp>
    </p:spTree>
    <p:extLst>
      <p:ext uri="{BB962C8B-B14F-4D97-AF65-F5344CB8AC3E}">
        <p14:creationId xmlns:p14="http://schemas.microsoft.com/office/powerpoint/2010/main" val="258349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E402-719F-F3D7-F188-D89DC8610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AC7BA2-B845-0B53-C06E-7AF09A574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D9D78-0F87-6057-5925-652ED6A322A2}"/>
              </a:ext>
            </a:extLst>
          </p:cNvPr>
          <p:cNvSpPr>
            <a:spLocks noGrp="1"/>
          </p:cNvSpPr>
          <p:nvPr>
            <p:ph type="dt" sz="half" idx="10"/>
          </p:nvPr>
        </p:nvSpPr>
        <p:spPr/>
        <p:txBody>
          <a:bodyPr/>
          <a:lstStyle/>
          <a:p>
            <a:fld id="{0AA7E84E-FE89-4504-B596-FF6F59F2DFD7}" type="datetimeFigureOut">
              <a:rPr lang="en-US" smtClean="0"/>
              <a:t>2/9/2026</a:t>
            </a:fld>
            <a:endParaRPr lang="en-US"/>
          </a:p>
        </p:txBody>
      </p:sp>
      <p:sp>
        <p:nvSpPr>
          <p:cNvPr id="5" name="Footer Placeholder 4">
            <a:extLst>
              <a:ext uri="{FF2B5EF4-FFF2-40B4-BE49-F238E27FC236}">
                <a16:creationId xmlns:a16="http://schemas.microsoft.com/office/drawing/2014/main" id="{DE6AF7FF-7BBB-8FA0-8552-D86D3ED2D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F900E-45D9-3F6E-E38F-7B60FB10214A}"/>
              </a:ext>
            </a:extLst>
          </p:cNvPr>
          <p:cNvSpPr>
            <a:spLocks noGrp="1"/>
          </p:cNvSpPr>
          <p:nvPr>
            <p:ph type="sldNum" sz="quarter" idx="12"/>
          </p:nvPr>
        </p:nvSpPr>
        <p:spPr/>
        <p:txBody>
          <a:bodyPr/>
          <a:lstStyle/>
          <a:p>
            <a:fld id="{424D5ABB-79AB-4B87-AB82-4F2BD7FFB52B}" type="slidenum">
              <a:rPr lang="en-US" smtClean="0"/>
              <a:t>‹#›</a:t>
            </a:fld>
            <a:endParaRPr lang="en-US"/>
          </a:p>
        </p:txBody>
      </p:sp>
    </p:spTree>
    <p:extLst>
      <p:ext uri="{BB962C8B-B14F-4D97-AF65-F5344CB8AC3E}">
        <p14:creationId xmlns:p14="http://schemas.microsoft.com/office/powerpoint/2010/main" val="389312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839E-F0D6-558A-906F-2AF71ACF17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1E4BAF-FAB4-1C7D-551C-28175C7986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F5AC46-4110-B420-CE35-940A9D40F507}"/>
              </a:ext>
            </a:extLst>
          </p:cNvPr>
          <p:cNvSpPr>
            <a:spLocks noGrp="1"/>
          </p:cNvSpPr>
          <p:nvPr>
            <p:ph type="dt" sz="half" idx="10"/>
          </p:nvPr>
        </p:nvSpPr>
        <p:spPr/>
        <p:txBody>
          <a:bodyPr/>
          <a:lstStyle/>
          <a:p>
            <a:fld id="{0AA7E84E-FE89-4504-B596-FF6F59F2DFD7}" type="datetimeFigureOut">
              <a:rPr lang="en-US" smtClean="0"/>
              <a:t>2/9/2026</a:t>
            </a:fld>
            <a:endParaRPr lang="en-US"/>
          </a:p>
        </p:txBody>
      </p:sp>
      <p:sp>
        <p:nvSpPr>
          <p:cNvPr id="5" name="Footer Placeholder 4">
            <a:extLst>
              <a:ext uri="{FF2B5EF4-FFF2-40B4-BE49-F238E27FC236}">
                <a16:creationId xmlns:a16="http://schemas.microsoft.com/office/drawing/2014/main" id="{5E105108-BC33-81A5-F8F6-72171572F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19807-92CF-67F3-2DF9-70B87B19D997}"/>
              </a:ext>
            </a:extLst>
          </p:cNvPr>
          <p:cNvSpPr>
            <a:spLocks noGrp="1"/>
          </p:cNvSpPr>
          <p:nvPr>
            <p:ph type="sldNum" sz="quarter" idx="12"/>
          </p:nvPr>
        </p:nvSpPr>
        <p:spPr/>
        <p:txBody>
          <a:bodyPr/>
          <a:lstStyle/>
          <a:p>
            <a:fld id="{424D5ABB-79AB-4B87-AB82-4F2BD7FFB52B}" type="slidenum">
              <a:rPr lang="en-US" smtClean="0"/>
              <a:t>‹#›</a:t>
            </a:fld>
            <a:endParaRPr lang="en-US"/>
          </a:p>
        </p:txBody>
      </p:sp>
    </p:spTree>
    <p:extLst>
      <p:ext uri="{BB962C8B-B14F-4D97-AF65-F5344CB8AC3E}">
        <p14:creationId xmlns:p14="http://schemas.microsoft.com/office/powerpoint/2010/main" val="95149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66C41-44E7-2216-3024-A25F3F1DFC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8A8E9F-5C50-A4D7-819B-A351027B07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25ED5-2438-EE79-5B1C-23217F338B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C6593A-EEB8-89F8-D696-E63D87B126E8}"/>
              </a:ext>
            </a:extLst>
          </p:cNvPr>
          <p:cNvSpPr>
            <a:spLocks noGrp="1"/>
          </p:cNvSpPr>
          <p:nvPr>
            <p:ph type="dt" sz="half" idx="10"/>
          </p:nvPr>
        </p:nvSpPr>
        <p:spPr/>
        <p:txBody>
          <a:bodyPr/>
          <a:lstStyle/>
          <a:p>
            <a:fld id="{0AA7E84E-FE89-4504-B596-FF6F59F2DFD7}" type="datetimeFigureOut">
              <a:rPr lang="en-US" smtClean="0"/>
              <a:t>2/9/2026</a:t>
            </a:fld>
            <a:endParaRPr lang="en-US"/>
          </a:p>
        </p:txBody>
      </p:sp>
      <p:sp>
        <p:nvSpPr>
          <p:cNvPr id="6" name="Footer Placeholder 5">
            <a:extLst>
              <a:ext uri="{FF2B5EF4-FFF2-40B4-BE49-F238E27FC236}">
                <a16:creationId xmlns:a16="http://schemas.microsoft.com/office/drawing/2014/main" id="{AC6DC3CA-FEFB-81C6-F68B-2EFD59325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78EE4-FBA1-59A8-00B8-BFF9A55EEDB7}"/>
              </a:ext>
            </a:extLst>
          </p:cNvPr>
          <p:cNvSpPr>
            <a:spLocks noGrp="1"/>
          </p:cNvSpPr>
          <p:nvPr>
            <p:ph type="sldNum" sz="quarter" idx="12"/>
          </p:nvPr>
        </p:nvSpPr>
        <p:spPr/>
        <p:txBody>
          <a:bodyPr/>
          <a:lstStyle/>
          <a:p>
            <a:fld id="{424D5ABB-79AB-4B87-AB82-4F2BD7FFB52B}" type="slidenum">
              <a:rPr lang="en-US" smtClean="0"/>
              <a:t>‹#›</a:t>
            </a:fld>
            <a:endParaRPr lang="en-US"/>
          </a:p>
        </p:txBody>
      </p:sp>
    </p:spTree>
    <p:extLst>
      <p:ext uri="{BB962C8B-B14F-4D97-AF65-F5344CB8AC3E}">
        <p14:creationId xmlns:p14="http://schemas.microsoft.com/office/powerpoint/2010/main" val="94744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C631-4D46-D258-BB1D-F88046FF04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A90351-CFCC-D9E2-0843-A89F460731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DC0EF9-931A-F40A-6970-63997E2009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A1569F-D1C4-DED2-D617-049DA5439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AA860F-3BBB-9E55-AE19-45822BF5F1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BE4FEE-7A64-F3AB-CF92-D489D25CB7FE}"/>
              </a:ext>
            </a:extLst>
          </p:cNvPr>
          <p:cNvSpPr>
            <a:spLocks noGrp="1"/>
          </p:cNvSpPr>
          <p:nvPr>
            <p:ph type="dt" sz="half" idx="10"/>
          </p:nvPr>
        </p:nvSpPr>
        <p:spPr/>
        <p:txBody>
          <a:bodyPr/>
          <a:lstStyle/>
          <a:p>
            <a:fld id="{0AA7E84E-FE89-4504-B596-FF6F59F2DFD7}" type="datetimeFigureOut">
              <a:rPr lang="en-US" smtClean="0"/>
              <a:t>2/9/2026</a:t>
            </a:fld>
            <a:endParaRPr lang="en-US"/>
          </a:p>
        </p:txBody>
      </p:sp>
      <p:sp>
        <p:nvSpPr>
          <p:cNvPr id="8" name="Footer Placeholder 7">
            <a:extLst>
              <a:ext uri="{FF2B5EF4-FFF2-40B4-BE49-F238E27FC236}">
                <a16:creationId xmlns:a16="http://schemas.microsoft.com/office/drawing/2014/main" id="{A7A41A6B-C23A-4537-EA77-C163AD431B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5E26BB-517D-1BF1-9773-DEDE84D70369}"/>
              </a:ext>
            </a:extLst>
          </p:cNvPr>
          <p:cNvSpPr>
            <a:spLocks noGrp="1"/>
          </p:cNvSpPr>
          <p:nvPr>
            <p:ph type="sldNum" sz="quarter" idx="12"/>
          </p:nvPr>
        </p:nvSpPr>
        <p:spPr/>
        <p:txBody>
          <a:bodyPr/>
          <a:lstStyle/>
          <a:p>
            <a:fld id="{424D5ABB-79AB-4B87-AB82-4F2BD7FFB52B}" type="slidenum">
              <a:rPr lang="en-US" smtClean="0"/>
              <a:t>‹#›</a:t>
            </a:fld>
            <a:endParaRPr lang="en-US"/>
          </a:p>
        </p:txBody>
      </p:sp>
    </p:spTree>
    <p:extLst>
      <p:ext uri="{BB962C8B-B14F-4D97-AF65-F5344CB8AC3E}">
        <p14:creationId xmlns:p14="http://schemas.microsoft.com/office/powerpoint/2010/main" val="70079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EC00-3CE2-6775-498E-2B7EF17C12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4BAF40-E31C-4A26-8BEE-47C12D9C0313}"/>
              </a:ext>
            </a:extLst>
          </p:cNvPr>
          <p:cNvSpPr>
            <a:spLocks noGrp="1"/>
          </p:cNvSpPr>
          <p:nvPr>
            <p:ph type="dt" sz="half" idx="10"/>
          </p:nvPr>
        </p:nvSpPr>
        <p:spPr/>
        <p:txBody>
          <a:bodyPr/>
          <a:lstStyle/>
          <a:p>
            <a:fld id="{0AA7E84E-FE89-4504-B596-FF6F59F2DFD7}" type="datetimeFigureOut">
              <a:rPr lang="en-US" smtClean="0"/>
              <a:t>2/9/2026</a:t>
            </a:fld>
            <a:endParaRPr lang="en-US"/>
          </a:p>
        </p:txBody>
      </p:sp>
      <p:sp>
        <p:nvSpPr>
          <p:cNvPr id="4" name="Footer Placeholder 3">
            <a:extLst>
              <a:ext uri="{FF2B5EF4-FFF2-40B4-BE49-F238E27FC236}">
                <a16:creationId xmlns:a16="http://schemas.microsoft.com/office/drawing/2014/main" id="{A88BADA8-1985-0BBF-9679-7165245015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E22256-BF14-1BA2-5962-B00A5BF926AA}"/>
              </a:ext>
            </a:extLst>
          </p:cNvPr>
          <p:cNvSpPr>
            <a:spLocks noGrp="1"/>
          </p:cNvSpPr>
          <p:nvPr>
            <p:ph type="sldNum" sz="quarter" idx="12"/>
          </p:nvPr>
        </p:nvSpPr>
        <p:spPr/>
        <p:txBody>
          <a:bodyPr/>
          <a:lstStyle/>
          <a:p>
            <a:fld id="{424D5ABB-79AB-4B87-AB82-4F2BD7FFB52B}" type="slidenum">
              <a:rPr lang="en-US" smtClean="0"/>
              <a:t>‹#›</a:t>
            </a:fld>
            <a:endParaRPr lang="en-US"/>
          </a:p>
        </p:txBody>
      </p:sp>
    </p:spTree>
    <p:extLst>
      <p:ext uri="{BB962C8B-B14F-4D97-AF65-F5344CB8AC3E}">
        <p14:creationId xmlns:p14="http://schemas.microsoft.com/office/powerpoint/2010/main" val="187726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FACFB4-46CF-AAE5-1473-E85598B81F16}"/>
              </a:ext>
            </a:extLst>
          </p:cNvPr>
          <p:cNvSpPr>
            <a:spLocks noGrp="1"/>
          </p:cNvSpPr>
          <p:nvPr>
            <p:ph type="dt" sz="half" idx="10"/>
          </p:nvPr>
        </p:nvSpPr>
        <p:spPr/>
        <p:txBody>
          <a:bodyPr/>
          <a:lstStyle/>
          <a:p>
            <a:fld id="{0AA7E84E-FE89-4504-B596-FF6F59F2DFD7}" type="datetimeFigureOut">
              <a:rPr lang="en-US" smtClean="0"/>
              <a:t>2/9/2026</a:t>
            </a:fld>
            <a:endParaRPr lang="en-US"/>
          </a:p>
        </p:txBody>
      </p:sp>
      <p:sp>
        <p:nvSpPr>
          <p:cNvPr id="3" name="Footer Placeholder 2">
            <a:extLst>
              <a:ext uri="{FF2B5EF4-FFF2-40B4-BE49-F238E27FC236}">
                <a16:creationId xmlns:a16="http://schemas.microsoft.com/office/drawing/2014/main" id="{B974EA3D-C884-746F-8603-D575CC2FBA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9917DD-725F-D94F-7390-630A1A0F0E47}"/>
              </a:ext>
            </a:extLst>
          </p:cNvPr>
          <p:cNvSpPr>
            <a:spLocks noGrp="1"/>
          </p:cNvSpPr>
          <p:nvPr>
            <p:ph type="sldNum" sz="quarter" idx="12"/>
          </p:nvPr>
        </p:nvSpPr>
        <p:spPr/>
        <p:txBody>
          <a:bodyPr/>
          <a:lstStyle/>
          <a:p>
            <a:fld id="{424D5ABB-79AB-4B87-AB82-4F2BD7FFB52B}" type="slidenum">
              <a:rPr lang="en-US" smtClean="0"/>
              <a:t>‹#›</a:t>
            </a:fld>
            <a:endParaRPr lang="en-US"/>
          </a:p>
        </p:txBody>
      </p:sp>
    </p:spTree>
    <p:extLst>
      <p:ext uri="{BB962C8B-B14F-4D97-AF65-F5344CB8AC3E}">
        <p14:creationId xmlns:p14="http://schemas.microsoft.com/office/powerpoint/2010/main" val="232053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49DD-94A3-CABC-F765-A4D51EA628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F7FE7E-7356-E079-6568-6807A76EEB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882626-E47C-264A-1880-6B5698AA2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2F66EA-7B4B-2298-DF71-15F96C84AC6D}"/>
              </a:ext>
            </a:extLst>
          </p:cNvPr>
          <p:cNvSpPr>
            <a:spLocks noGrp="1"/>
          </p:cNvSpPr>
          <p:nvPr>
            <p:ph type="dt" sz="half" idx="10"/>
          </p:nvPr>
        </p:nvSpPr>
        <p:spPr/>
        <p:txBody>
          <a:bodyPr/>
          <a:lstStyle/>
          <a:p>
            <a:fld id="{0AA7E84E-FE89-4504-B596-FF6F59F2DFD7}" type="datetimeFigureOut">
              <a:rPr lang="en-US" smtClean="0"/>
              <a:t>2/9/2026</a:t>
            </a:fld>
            <a:endParaRPr lang="en-US"/>
          </a:p>
        </p:txBody>
      </p:sp>
      <p:sp>
        <p:nvSpPr>
          <p:cNvPr id="6" name="Footer Placeholder 5">
            <a:extLst>
              <a:ext uri="{FF2B5EF4-FFF2-40B4-BE49-F238E27FC236}">
                <a16:creationId xmlns:a16="http://schemas.microsoft.com/office/drawing/2014/main" id="{E1EAF6D8-E876-EDD9-C193-6EECCC55B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8D8FCF-05F6-3A37-877E-292D705A6298}"/>
              </a:ext>
            </a:extLst>
          </p:cNvPr>
          <p:cNvSpPr>
            <a:spLocks noGrp="1"/>
          </p:cNvSpPr>
          <p:nvPr>
            <p:ph type="sldNum" sz="quarter" idx="12"/>
          </p:nvPr>
        </p:nvSpPr>
        <p:spPr/>
        <p:txBody>
          <a:bodyPr/>
          <a:lstStyle/>
          <a:p>
            <a:fld id="{424D5ABB-79AB-4B87-AB82-4F2BD7FFB52B}" type="slidenum">
              <a:rPr lang="en-US" smtClean="0"/>
              <a:t>‹#›</a:t>
            </a:fld>
            <a:endParaRPr lang="en-US"/>
          </a:p>
        </p:txBody>
      </p:sp>
    </p:spTree>
    <p:extLst>
      <p:ext uri="{BB962C8B-B14F-4D97-AF65-F5344CB8AC3E}">
        <p14:creationId xmlns:p14="http://schemas.microsoft.com/office/powerpoint/2010/main" val="233006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797F-64E8-4145-E95E-C5AF4FC09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52160F-F8B8-929D-EB23-5152527A8B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4F8030-0641-81C9-B7D1-57B32C55E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AD98CD-7554-1AA3-775A-DE811050713A}"/>
              </a:ext>
            </a:extLst>
          </p:cNvPr>
          <p:cNvSpPr>
            <a:spLocks noGrp="1"/>
          </p:cNvSpPr>
          <p:nvPr>
            <p:ph type="dt" sz="half" idx="10"/>
          </p:nvPr>
        </p:nvSpPr>
        <p:spPr/>
        <p:txBody>
          <a:bodyPr/>
          <a:lstStyle/>
          <a:p>
            <a:fld id="{0AA7E84E-FE89-4504-B596-FF6F59F2DFD7}" type="datetimeFigureOut">
              <a:rPr lang="en-US" smtClean="0"/>
              <a:t>2/9/2026</a:t>
            </a:fld>
            <a:endParaRPr lang="en-US"/>
          </a:p>
        </p:txBody>
      </p:sp>
      <p:sp>
        <p:nvSpPr>
          <p:cNvPr id="6" name="Footer Placeholder 5">
            <a:extLst>
              <a:ext uri="{FF2B5EF4-FFF2-40B4-BE49-F238E27FC236}">
                <a16:creationId xmlns:a16="http://schemas.microsoft.com/office/drawing/2014/main" id="{5D5E2E95-A158-64BA-FDC7-DE4A81275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CE63B4-9790-8C8E-7C48-E96714EE7AA6}"/>
              </a:ext>
            </a:extLst>
          </p:cNvPr>
          <p:cNvSpPr>
            <a:spLocks noGrp="1"/>
          </p:cNvSpPr>
          <p:nvPr>
            <p:ph type="sldNum" sz="quarter" idx="12"/>
          </p:nvPr>
        </p:nvSpPr>
        <p:spPr/>
        <p:txBody>
          <a:bodyPr/>
          <a:lstStyle/>
          <a:p>
            <a:fld id="{424D5ABB-79AB-4B87-AB82-4F2BD7FFB52B}" type="slidenum">
              <a:rPr lang="en-US" smtClean="0"/>
              <a:t>‹#›</a:t>
            </a:fld>
            <a:endParaRPr lang="en-US"/>
          </a:p>
        </p:txBody>
      </p:sp>
    </p:spTree>
    <p:extLst>
      <p:ext uri="{BB962C8B-B14F-4D97-AF65-F5344CB8AC3E}">
        <p14:creationId xmlns:p14="http://schemas.microsoft.com/office/powerpoint/2010/main" val="4036587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D0061-2F06-1187-3165-198CF2963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05D5C8-77FD-1649-6161-6A94D9A91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21FB2-D951-B5A0-50A2-AA637C805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7E84E-FE89-4504-B596-FF6F59F2DFD7}" type="datetimeFigureOut">
              <a:rPr lang="en-US" smtClean="0"/>
              <a:t>2/9/2026</a:t>
            </a:fld>
            <a:endParaRPr lang="en-US"/>
          </a:p>
        </p:txBody>
      </p:sp>
      <p:sp>
        <p:nvSpPr>
          <p:cNvPr id="5" name="Footer Placeholder 4">
            <a:extLst>
              <a:ext uri="{FF2B5EF4-FFF2-40B4-BE49-F238E27FC236}">
                <a16:creationId xmlns:a16="http://schemas.microsoft.com/office/drawing/2014/main" id="{6CB52756-BC1A-07B1-E673-71F93C2F23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EB71BA7-08FA-9097-333C-9FD3BED31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4D5ABB-79AB-4B87-AB82-4F2BD7FFB52B}" type="slidenum">
              <a:rPr lang="en-US" smtClean="0"/>
              <a:t>‹#›</a:t>
            </a:fld>
            <a:endParaRPr lang="en-US"/>
          </a:p>
        </p:txBody>
      </p:sp>
    </p:spTree>
    <p:extLst>
      <p:ext uri="{BB962C8B-B14F-4D97-AF65-F5344CB8AC3E}">
        <p14:creationId xmlns:p14="http://schemas.microsoft.com/office/powerpoint/2010/main" val="1179003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rgarvey@foodbankiowa.org" TargetMode="External"/><Relationship Id="rId2" Type="http://schemas.openxmlformats.org/officeDocument/2006/relationships/hyperlink" Target="mailto:cbailey@foodbankiowa.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foodbankiowa.org/"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4C06D2-55A8-B1D0-7A43-18F7A4E65F8A}"/>
              </a:ext>
            </a:extLst>
          </p:cNvPr>
          <p:cNvSpPr>
            <a:spLocks noGrp="1"/>
          </p:cNvSpPr>
          <p:nvPr>
            <p:ph type="subTitle" idx="1"/>
          </p:nvPr>
        </p:nvSpPr>
        <p:spPr/>
        <p:txBody>
          <a:bodyPr>
            <a:normAutofit/>
          </a:bodyPr>
          <a:lstStyle/>
          <a:p>
            <a:r>
              <a:rPr lang="en-US" sz="6600" b="1" dirty="0">
                <a:solidFill>
                  <a:schemeClr val="accent2"/>
                </a:solidFill>
              </a:rPr>
              <a:t>Retail Reporting Guide</a:t>
            </a:r>
          </a:p>
          <a:p>
            <a:endParaRPr lang="en-US" b="1" dirty="0">
              <a:solidFill>
                <a:schemeClr val="accent2"/>
              </a:solidFill>
            </a:endParaRPr>
          </a:p>
        </p:txBody>
      </p:sp>
      <p:pic>
        <p:nvPicPr>
          <p:cNvPr id="5" name="Picture 4" descr="A close up of a logo&#10;&#10;Description automatically generated">
            <a:extLst>
              <a:ext uri="{FF2B5EF4-FFF2-40B4-BE49-F238E27FC236}">
                <a16:creationId xmlns:a16="http://schemas.microsoft.com/office/drawing/2014/main" id="{FB19E8E2-AFF6-6E05-C417-7E03F97AF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934" y="2099518"/>
            <a:ext cx="2816352" cy="719328"/>
          </a:xfrm>
          <a:prstGeom prst="rect">
            <a:avLst/>
          </a:prstGeom>
        </p:spPr>
      </p:pic>
    </p:spTree>
    <p:extLst>
      <p:ext uri="{BB962C8B-B14F-4D97-AF65-F5344CB8AC3E}">
        <p14:creationId xmlns:p14="http://schemas.microsoft.com/office/powerpoint/2010/main" val="45933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FB4D0B-7EC7-4647-0660-E2AC271B2C20}"/>
              </a:ext>
            </a:extLst>
          </p:cNvPr>
          <p:cNvSpPr>
            <a:spLocks noGrp="1"/>
          </p:cNvSpPr>
          <p:nvPr>
            <p:ph type="title"/>
          </p:nvPr>
        </p:nvSpPr>
        <p:spPr>
          <a:xfrm>
            <a:off x="793662" y="603629"/>
            <a:ext cx="10066122" cy="748599"/>
          </a:xfrm>
        </p:spPr>
        <p:txBody>
          <a:bodyPr vert="horz" lIns="91440" tIns="45720" rIns="91440" bIns="45720" rtlCol="0" anchor="b">
            <a:normAutofit/>
          </a:bodyPr>
          <a:lstStyle/>
          <a:p>
            <a:r>
              <a:rPr lang="en-US" sz="3200" b="1" kern="1200" dirty="0">
                <a:solidFill>
                  <a:schemeClr val="accent2"/>
                </a:solidFill>
                <a:latin typeface="+mj-lt"/>
                <a:ea typeface="+mj-ea"/>
                <a:cs typeface="+mj-cs"/>
              </a:rPr>
              <a:t>Login Credentials </a:t>
            </a:r>
            <a:endParaRPr lang="en-US" sz="32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40D638-FA3A-83B4-9CF6-C219DD6697AA}"/>
              </a:ext>
            </a:extLst>
          </p:cNvPr>
          <p:cNvSpPr>
            <a:spLocks noGrp="1"/>
          </p:cNvSpPr>
          <p:nvPr>
            <p:ph sz="half" idx="1"/>
          </p:nvPr>
        </p:nvSpPr>
        <p:spPr>
          <a:xfrm>
            <a:off x="793661" y="2599509"/>
            <a:ext cx="4530898" cy="3639450"/>
          </a:xfrm>
        </p:spPr>
        <p:txBody>
          <a:bodyPr vert="horz" lIns="91440" tIns="45720" rIns="91440" bIns="45720" rtlCol="0" anchor="t">
            <a:normAutofit/>
          </a:bodyPr>
          <a:lstStyle/>
          <a:p>
            <a:pPr marL="0" indent="0">
              <a:lnSpc>
                <a:spcPct val="150000"/>
              </a:lnSpc>
              <a:buNone/>
            </a:pPr>
            <a:r>
              <a:rPr lang="en-US" sz="2000" u="sng" dirty="0"/>
              <a:t>Agency Account Login Credentials</a:t>
            </a:r>
          </a:p>
          <a:p>
            <a:pPr>
              <a:lnSpc>
                <a:spcPct val="150000"/>
              </a:lnSpc>
            </a:pPr>
            <a:r>
              <a:rPr lang="en-US" sz="2000" dirty="0"/>
              <a:t>Agency Reg:</a:t>
            </a:r>
          </a:p>
          <a:p>
            <a:pPr>
              <a:lnSpc>
                <a:spcPct val="150000"/>
              </a:lnSpc>
            </a:pPr>
            <a:r>
              <a:rPr lang="en-US" sz="2000" dirty="0"/>
              <a:t>Username:</a:t>
            </a:r>
          </a:p>
          <a:p>
            <a:pPr>
              <a:lnSpc>
                <a:spcPct val="150000"/>
              </a:lnSpc>
            </a:pPr>
            <a:r>
              <a:rPr lang="en-US" sz="2000" dirty="0"/>
              <a:t>Password: </a:t>
            </a:r>
          </a:p>
        </p:txBody>
      </p:sp>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F0D929C-5C8F-0E4C-F1FE-AEE41CBF3869}"/>
              </a:ext>
            </a:extLst>
          </p:cNvPr>
          <p:cNvSpPr txBox="1">
            <a:spLocks/>
          </p:cNvSpPr>
          <p:nvPr/>
        </p:nvSpPr>
        <p:spPr>
          <a:xfrm>
            <a:off x="5826723" y="2517349"/>
            <a:ext cx="4530898" cy="36394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000" u="sng" dirty="0"/>
              <a:t>Retail Donation Coordinator Contact</a:t>
            </a:r>
          </a:p>
          <a:p>
            <a:pPr>
              <a:lnSpc>
                <a:spcPct val="100000"/>
              </a:lnSpc>
            </a:pPr>
            <a:r>
              <a:rPr lang="en-US" sz="2000" dirty="0"/>
              <a:t>Carissa Bailey </a:t>
            </a:r>
          </a:p>
          <a:p>
            <a:pPr lvl="1">
              <a:lnSpc>
                <a:spcPct val="100000"/>
              </a:lnSpc>
            </a:pPr>
            <a:r>
              <a:rPr lang="en-US" sz="1600" dirty="0">
                <a:hlinkClick r:id="rId2"/>
              </a:rPr>
              <a:t>cbailey@foodbankiowa.org</a:t>
            </a:r>
            <a:endParaRPr lang="en-US" sz="1600" dirty="0"/>
          </a:p>
          <a:p>
            <a:pPr lvl="1">
              <a:lnSpc>
                <a:spcPct val="100000"/>
              </a:lnSpc>
            </a:pPr>
            <a:r>
              <a:rPr lang="en-US" sz="1600" dirty="0"/>
              <a:t>515-957-2899</a:t>
            </a:r>
            <a:endParaRPr lang="en-US" sz="2000" dirty="0"/>
          </a:p>
          <a:p>
            <a:pPr>
              <a:lnSpc>
                <a:spcPct val="100000"/>
              </a:lnSpc>
            </a:pPr>
            <a:r>
              <a:rPr lang="en-US" sz="2000" dirty="0"/>
              <a:t>Ryan Garvey</a:t>
            </a:r>
          </a:p>
          <a:p>
            <a:pPr lvl="1">
              <a:lnSpc>
                <a:spcPct val="100000"/>
              </a:lnSpc>
            </a:pPr>
            <a:r>
              <a:rPr lang="en-US" sz="1600" dirty="0">
                <a:hlinkClick r:id="rId3"/>
              </a:rPr>
              <a:t>rgarvey@foodbankiowa.org</a:t>
            </a:r>
            <a:endParaRPr lang="en-US" sz="1600" dirty="0"/>
          </a:p>
          <a:p>
            <a:pPr lvl="1">
              <a:lnSpc>
                <a:spcPct val="100000"/>
              </a:lnSpc>
            </a:pPr>
            <a:r>
              <a:rPr lang="en-US" sz="1600" dirty="0"/>
              <a:t>515-867-2890</a:t>
            </a:r>
          </a:p>
        </p:txBody>
      </p:sp>
      <p:cxnSp>
        <p:nvCxnSpPr>
          <p:cNvPr id="12" name="Straight Connector 11">
            <a:extLst>
              <a:ext uri="{FF2B5EF4-FFF2-40B4-BE49-F238E27FC236}">
                <a16:creationId xmlns:a16="http://schemas.microsoft.com/office/drawing/2014/main" id="{5B481DB7-92EC-1BEF-9DB4-293296CD2CE0}"/>
              </a:ext>
            </a:extLst>
          </p:cNvPr>
          <p:cNvCxnSpPr/>
          <p:nvPr/>
        </p:nvCxnSpPr>
        <p:spPr>
          <a:xfrm>
            <a:off x="2514600" y="3593592"/>
            <a:ext cx="250348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23B75C0-4297-F24F-D148-FEDA80A190BF}"/>
              </a:ext>
            </a:extLst>
          </p:cNvPr>
          <p:cNvCxnSpPr/>
          <p:nvPr/>
        </p:nvCxnSpPr>
        <p:spPr>
          <a:xfrm>
            <a:off x="2514600" y="4175760"/>
            <a:ext cx="250348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6C189EC-9473-9FB3-ABD2-4F47C709E470}"/>
              </a:ext>
            </a:extLst>
          </p:cNvPr>
          <p:cNvCxnSpPr/>
          <p:nvPr/>
        </p:nvCxnSpPr>
        <p:spPr>
          <a:xfrm>
            <a:off x="2514600" y="4751832"/>
            <a:ext cx="2503486"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8DE09E0-85CD-C0BC-D031-96732B1FE532}"/>
              </a:ext>
            </a:extLst>
          </p:cNvPr>
          <p:cNvSpPr txBox="1"/>
          <p:nvPr/>
        </p:nvSpPr>
        <p:spPr>
          <a:xfrm>
            <a:off x="2083785" y="1541793"/>
            <a:ext cx="8024428" cy="369332"/>
          </a:xfrm>
          <a:prstGeom prst="rect">
            <a:avLst/>
          </a:prstGeom>
          <a:noFill/>
        </p:spPr>
        <p:txBody>
          <a:bodyPr wrap="square">
            <a:spAutoFit/>
          </a:bodyPr>
          <a:lstStyle/>
          <a:p>
            <a:r>
              <a:rPr lang="en-US" sz="1800" b="1" dirty="0">
                <a:solidFill>
                  <a:srgbClr val="FF0000"/>
                </a:solidFill>
              </a:rPr>
              <a:t>Retail pounds MUST be reported by the 1</a:t>
            </a:r>
            <a:r>
              <a:rPr lang="en-US" sz="1800" b="1" baseline="30000" dirty="0">
                <a:solidFill>
                  <a:srgbClr val="FF0000"/>
                </a:solidFill>
              </a:rPr>
              <a:t>st</a:t>
            </a:r>
            <a:r>
              <a:rPr lang="en-US" sz="1800" b="1" dirty="0">
                <a:solidFill>
                  <a:srgbClr val="FF0000"/>
                </a:solidFill>
              </a:rPr>
              <a:t> of the following month. </a:t>
            </a:r>
            <a:endParaRPr lang="en-US" dirty="0"/>
          </a:p>
        </p:txBody>
      </p:sp>
    </p:spTree>
    <p:extLst>
      <p:ext uri="{BB962C8B-B14F-4D97-AF65-F5344CB8AC3E}">
        <p14:creationId xmlns:p14="http://schemas.microsoft.com/office/powerpoint/2010/main" val="403353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6C5717-A060-8540-1145-4A4A5CB36A56}"/>
              </a:ext>
            </a:extLst>
          </p:cNvPr>
          <p:cNvSpPr>
            <a:spLocks noGrp="1"/>
          </p:cNvSpPr>
          <p:nvPr>
            <p:ph type="title"/>
          </p:nvPr>
        </p:nvSpPr>
        <p:spPr>
          <a:xfrm>
            <a:off x="1057025" y="922644"/>
            <a:ext cx="5040285" cy="1169585"/>
          </a:xfrm>
        </p:spPr>
        <p:txBody>
          <a:bodyPr vert="horz" lIns="91440" tIns="45720" rIns="91440" bIns="45720" rtlCol="0" anchor="b">
            <a:normAutofit/>
          </a:bodyPr>
          <a:lstStyle/>
          <a:p>
            <a:r>
              <a:rPr lang="en-US" sz="3200" b="1" dirty="0">
                <a:solidFill>
                  <a:schemeClr val="accent2"/>
                </a:solidFill>
              </a:rPr>
              <a:t>Partner Resources Login</a:t>
            </a:r>
          </a:p>
        </p:txBody>
      </p:sp>
      <p:sp>
        <p:nvSpPr>
          <p:cNvPr id="23" name="Rectangle 2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F28307F9-F8FB-BF2D-4D23-A9A88683CD3A}"/>
              </a:ext>
            </a:extLst>
          </p:cNvPr>
          <p:cNvSpPr>
            <a:spLocks noGrp="1"/>
          </p:cNvSpPr>
          <p:nvPr>
            <p:ph sz="half" idx="1"/>
          </p:nvPr>
        </p:nvSpPr>
        <p:spPr>
          <a:xfrm>
            <a:off x="1055714" y="2087158"/>
            <a:ext cx="5040285" cy="3530485"/>
          </a:xfrm>
        </p:spPr>
        <p:txBody>
          <a:bodyPr vert="horz" lIns="91440" tIns="45720" rIns="91440" bIns="45720" rtlCol="0" anchor="ctr">
            <a:normAutofit/>
          </a:bodyPr>
          <a:lstStyle/>
          <a:p>
            <a:pPr>
              <a:lnSpc>
                <a:spcPct val="200000"/>
              </a:lnSpc>
            </a:pPr>
            <a:r>
              <a:rPr lang="en-US" sz="2000" dirty="0"/>
              <a:t>Go to </a:t>
            </a:r>
            <a:r>
              <a:rPr lang="en-US" sz="2000" dirty="0">
                <a:hlinkClick r:id="rId2"/>
              </a:rPr>
              <a:t>www.foodbankiowa.org</a:t>
            </a:r>
            <a:endParaRPr lang="en-US" sz="2000" dirty="0"/>
          </a:p>
          <a:p>
            <a:pPr lvl="1">
              <a:lnSpc>
                <a:spcPct val="200000"/>
              </a:lnSpc>
            </a:pPr>
            <a:r>
              <a:rPr lang="en-US" sz="1600" dirty="0"/>
              <a:t>1</a:t>
            </a:r>
            <a:r>
              <a:rPr lang="en-US" sz="1600" baseline="30000" dirty="0"/>
              <a:t>st</a:t>
            </a:r>
            <a:r>
              <a:rPr lang="en-US" sz="1600" dirty="0"/>
              <a:t> Click on </a:t>
            </a:r>
            <a:r>
              <a:rPr lang="en-US" sz="1600" dirty="0">
                <a:solidFill>
                  <a:schemeClr val="accent2"/>
                </a:solidFill>
              </a:rPr>
              <a:t>“Partner Resources”</a:t>
            </a:r>
          </a:p>
          <a:p>
            <a:pPr lvl="1">
              <a:lnSpc>
                <a:spcPct val="200000"/>
              </a:lnSpc>
            </a:pPr>
            <a:r>
              <a:rPr lang="en-US" sz="1600" dirty="0"/>
              <a:t>2</a:t>
            </a:r>
            <a:r>
              <a:rPr lang="en-US" sz="1600" baseline="30000" dirty="0"/>
              <a:t>nd</a:t>
            </a:r>
            <a:r>
              <a:rPr lang="en-US" sz="1600" dirty="0"/>
              <a:t> Click on </a:t>
            </a:r>
            <a:r>
              <a:rPr lang="en-US" sz="1600" dirty="0">
                <a:solidFill>
                  <a:schemeClr val="accent2"/>
                </a:solidFill>
              </a:rPr>
              <a:t>“Login to Partner Site”</a:t>
            </a:r>
          </a:p>
        </p:txBody>
      </p:sp>
      <p:pic>
        <p:nvPicPr>
          <p:cNvPr id="6" name="Content Placeholder 5" descr="A child smiling at camera&#10;&#10;Description automatically generated">
            <a:extLst>
              <a:ext uri="{FF2B5EF4-FFF2-40B4-BE49-F238E27FC236}">
                <a16:creationId xmlns:a16="http://schemas.microsoft.com/office/drawing/2014/main" id="{3C9C7484-2E37-3AD9-4545-2E664263C61B}"/>
              </a:ext>
            </a:extLst>
          </p:cNvPr>
          <p:cNvPicPr>
            <a:picLocks noChangeAspect="1"/>
          </p:cNvPicPr>
          <p:nvPr/>
        </p:nvPicPr>
        <p:blipFill>
          <a:blip r:embed="rId3"/>
          <a:stretch>
            <a:fillRect/>
          </a:stretch>
        </p:blipFill>
        <p:spPr>
          <a:xfrm>
            <a:off x="6946667" y="918214"/>
            <a:ext cx="4389120" cy="2293315"/>
          </a:xfrm>
          <a:prstGeom prst="rect">
            <a:avLst/>
          </a:prstGeom>
        </p:spPr>
      </p:pic>
      <p:cxnSp>
        <p:nvCxnSpPr>
          <p:cNvPr id="10" name="Straight Arrow Connector 9">
            <a:extLst>
              <a:ext uri="{FF2B5EF4-FFF2-40B4-BE49-F238E27FC236}">
                <a16:creationId xmlns:a16="http://schemas.microsoft.com/office/drawing/2014/main" id="{D2B82731-AA9E-3B5F-E0A8-A73319B2F98E}"/>
              </a:ext>
            </a:extLst>
          </p:cNvPr>
          <p:cNvCxnSpPr>
            <a:cxnSpLocks/>
          </p:cNvCxnSpPr>
          <p:nvPr/>
        </p:nvCxnSpPr>
        <p:spPr>
          <a:xfrm flipV="1">
            <a:off x="9811512" y="1331437"/>
            <a:ext cx="682013" cy="480014"/>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0" name="Content Placeholder 19">
            <a:extLst>
              <a:ext uri="{FF2B5EF4-FFF2-40B4-BE49-F238E27FC236}">
                <a16:creationId xmlns:a16="http://schemas.microsoft.com/office/drawing/2014/main" id="{66A1B94E-EF37-A8E0-23B7-2B781AB14C50}"/>
              </a:ext>
            </a:extLst>
          </p:cNvPr>
          <p:cNvPicPr>
            <a:picLocks noGrp="1" noChangeAspect="1"/>
          </p:cNvPicPr>
          <p:nvPr>
            <p:ph sz="half" idx="2"/>
          </p:nvPr>
        </p:nvPicPr>
        <p:blipFill>
          <a:blip r:embed="rId4"/>
          <a:stretch>
            <a:fillRect/>
          </a:stretch>
        </p:blipFill>
        <p:spPr>
          <a:xfrm>
            <a:off x="6946667" y="3446880"/>
            <a:ext cx="4389120" cy="2164637"/>
          </a:xfrm>
        </p:spPr>
      </p:pic>
      <p:cxnSp>
        <p:nvCxnSpPr>
          <p:cNvPr id="22" name="Straight Arrow Connector 21">
            <a:extLst>
              <a:ext uri="{FF2B5EF4-FFF2-40B4-BE49-F238E27FC236}">
                <a16:creationId xmlns:a16="http://schemas.microsoft.com/office/drawing/2014/main" id="{B2F71643-F92C-86E4-E38D-2BDB32DC24D8}"/>
              </a:ext>
            </a:extLst>
          </p:cNvPr>
          <p:cNvCxnSpPr>
            <a:cxnSpLocks/>
          </p:cNvCxnSpPr>
          <p:nvPr/>
        </p:nvCxnSpPr>
        <p:spPr>
          <a:xfrm>
            <a:off x="7376160" y="5061556"/>
            <a:ext cx="816864" cy="29682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1443B850-4A2B-24A1-A714-04E588762D9D}"/>
              </a:ext>
            </a:extLst>
          </p:cNvPr>
          <p:cNvSpPr txBox="1"/>
          <p:nvPr/>
        </p:nvSpPr>
        <p:spPr>
          <a:xfrm>
            <a:off x="9725429" y="1240238"/>
            <a:ext cx="768096" cy="369332"/>
          </a:xfrm>
          <a:prstGeom prst="rect">
            <a:avLst/>
          </a:prstGeom>
          <a:noFill/>
        </p:spPr>
        <p:txBody>
          <a:bodyPr wrap="square" rtlCol="0">
            <a:spAutoFit/>
          </a:bodyPr>
          <a:lstStyle/>
          <a:p>
            <a:r>
              <a:rPr lang="en-US" dirty="0">
                <a:solidFill>
                  <a:srgbClr val="FF0000"/>
                </a:solidFill>
              </a:rPr>
              <a:t>1st</a:t>
            </a:r>
          </a:p>
        </p:txBody>
      </p:sp>
      <p:sp>
        <p:nvSpPr>
          <p:cNvPr id="28" name="TextBox 27">
            <a:extLst>
              <a:ext uri="{FF2B5EF4-FFF2-40B4-BE49-F238E27FC236}">
                <a16:creationId xmlns:a16="http://schemas.microsoft.com/office/drawing/2014/main" id="{58902268-E7F3-1131-30C6-080CBECB6464}"/>
              </a:ext>
            </a:extLst>
          </p:cNvPr>
          <p:cNvSpPr txBox="1"/>
          <p:nvPr/>
        </p:nvSpPr>
        <p:spPr>
          <a:xfrm>
            <a:off x="7376160" y="4650852"/>
            <a:ext cx="768096" cy="369332"/>
          </a:xfrm>
          <a:prstGeom prst="rect">
            <a:avLst/>
          </a:prstGeom>
          <a:noFill/>
        </p:spPr>
        <p:txBody>
          <a:bodyPr wrap="square" rtlCol="0">
            <a:spAutoFit/>
          </a:bodyPr>
          <a:lstStyle/>
          <a:p>
            <a:r>
              <a:rPr lang="en-US" dirty="0">
                <a:solidFill>
                  <a:srgbClr val="FF0000"/>
                </a:solidFill>
              </a:rPr>
              <a:t>2nd</a:t>
            </a:r>
          </a:p>
        </p:txBody>
      </p:sp>
    </p:spTree>
    <p:extLst>
      <p:ext uri="{BB962C8B-B14F-4D97-AF65-F5344CB8AC3E}">
        <p14:creationId xmlns:p14="http://schemas.microsoft.com/office/powerpoint/2010/main" val="39053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4930B-6B97-6985-88E2-62061B7AEFD6}"/>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3200" b="1" kern="1200" dirty="0">
                <a:solidFill>
                  <a:schemeClr val="accent2"/>
                </a:solidFill>
                <a:latin typeface="+mj-lt"/>
                <a:ea typeface="+mj-ea"/>
                <a:cs typeface="+mj-cs"/>
              </a:rPr>
              <a:t>Login Landing Page</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ED0BB7-AD05-C964-ED01-04D67A0D82C8}"/>
              </a:ext>
            </a:extLst>
          </p:cNvPr>
          <p:cNvSpPr>
            <a:spLocks noGrp="1"/>
          </p:cNvSpPr>
          <p:nvPr>
            <p:ph sz="half" idx="1"/>
          </p:nvPr>
        </p:nvSpPr>
        <p:spPr>
          <a:xfrm>
            <a:off x="793661" y="2599509"/>
            <a:ext cx="4530898" cy="3639450"/>
          </a:xfrm>
        </p:spPr>
        <p:txBody>
          <a:bodyPr vert="horz" lIns="91440" tIns="45720" rIns="91440" bIns="45720" rtlCol="0" anchor="t">
            <a:normAutofit/>
          </a:bodyPr>
          <a:lstStyle/>
          <a:p>
            <a:r>
              <a:rPr lang="en-US" sz="2000" dirty="0"/>
              <a:t>Agency Ref and Username are the same number and must be entered with a zero at the beginning. </a:t>
            </a:r>
          </a:p>
          <a:p>
            <a:pPr lvl="1"/>
            <a:r>
              <a:rPr lang="en-US" sz="1600" dirty="0"/>
              <a:t>Example</a:t>
            </a:r>
          </a:p>
          <a:p>
            <a:pPr lvl="2"/>
            <a:r>
              <a:rPr lang="en-US" sz="1600" dirty="0"/>
              <a:t>Agency number: </a:t>
            </a:r>
          </a:p>
          <a:p>
            <a:pPr lvl="2"/>
            <a:r>
              <a:rPr lang="en-US" sz="1600" dirty="0"/>
              <a:t>Enter as: </a:t>
            </a:r>
          </a:p>
          <a:p>
            <a:r>
              <a:rPr lang="en-US" sz="2000" dirty="0"/>
              <a:t>If you forget your login, please contact Carissa, Ryan, or your regional partnership coordinator. </a:t>
            </a:r>
          </a:p>
        </p:txBody>
      </p:sp>
      <p:pic>
        <p:nvPicPr>
          <p:cNvPr id="6" name="Content Placeholder 5">
            <a:extLst>
              <a:ext uri="{FF2B5EF4-FFF2-40B4-BE49-F238E27FC236}">
                <a16:creationId xmlns:a16="http://schemas.microsoft.com/office/drawing/2014/main" id="{320FF4DE-9F51-D6A7-330B-1B37DD66347C}"/>
              </a:ext>
            </a:extLst>
          </p:cNvPr>
          <p:cNvPicPr>
            <a:picLocks noGrp="1" noChangeAspect="1"/>
          </p:cNvPicPr>
          <p:nvPr>
            <p:ph sz="half" idx="2"/>
          </p:nvPr>
        </p:nvPicPr>
        <p:blipFill>
          <a:blip r:embed="rId2"/>
          <a:stretch>
            <a:fillRect/>
          </a:stretch>
        </p:blipFill>
        <p:spPr>
          <a:xfrm>
            <a:off x="5911532" y="2487277"/>
            <a:ext cx="5150277" cy="3708199"/>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68055D7-ED7E-D433-211F-0BEFB36FFC60}"/>
              </a:ext>
            </a:extLst>
          </p:cNvPr>
          <p:cNvCxnSpPr/>
          <p:nvPr/>
        </p:nvCxnSpPr>
        <p:spPr>
          <a:xfrm>
            <a:off x="3547872" y="4005072"/>
            <a:ext cx="11887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3B7A482-2B92-12FB-B0E4-946AD0FB1931}"/>
              </a:ext>
            </a:extLst>
          </p:cNvPr>
          <p:cNvCxnSpPr/>
          <p:nvPr/>
        </p:nvCxnSpPr>
        <p:spPr>
          <a:xfrm>
            <a:off x="2953512" y="4276344"/>
            <a:ext cx="11887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806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56774-42B3-3BC8-3148-A5605BB4492C}"/>
              </a:ext>
            </a:extLst>
          </p:cNvPr>
          <p:cNvSpPr>
            <a:spLocks noGrp="1"/>
          </p:cNvSpPr>
          <p:nvPr>
            <p:ph type="title"/>
          </p:nvPr>
        </p:nvSpPr>
        <p:spPr>
          <a:xfrm>
            <a:off x="808638" y="386930"/>
            <a:ext cx="9236700" cy="1188950"/>
          </a:xfrm>
        </p:spPr>
        <p:txBody>
          <a:bodyPr vert="horz" lIns="91440" tIns="45720" rIns="91440" bIns="45720" rtlCol="0" anchor="b">
            <a:normAutofit fontScale="90000"/>
          </a:bodyPr>
          <a:lstStyle/>
          <a:p>
            <a:br>
              <a:rPr lang="en-US" sz="1800" kern="1200" dirty="0">
                <a:solidFill>
                  <a:schemeClr val="tx1"/>
                </a:solidFill>
                <a:latin typeface="+mj-lt"/>
                <a:ea typeface="+mj-ea"/>
                <a:cs typeface="+mj-cs"/>
              </a:rPr>
            </a:br>
            <a:r>
              <a:rPr lang="en-US" sz="3600" b="1" kern="1200" dirty="0">
                <a:solidFill>
                  <a:schemeClr val="accent2"/>
                </a:solidFill>
                <a:latin typeface="+mj-lt"/>
                <a:ea typeface="+mj-ea"/>
                <a:cs typeface="+mj-cs"/>
              </a:rPr>
              <a:t>Reporting</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endParaRPr lang="en-US" sz="1800" kern="1200" dirty="0">
              <a:solidFill>
                <a:schemeClr val="tx1"/>
              </a:solidFill>
              <a:latin typeface="+mj-lt"/>
              <a:ea typeface="+mj-ea"/>
              <a:cs typeface="+mj-cs"/>
            </a:endParaRPr>
          </a:p>
        </p:txBody>
      </p:sp>
      <p:grpSp>
        <p:nvGrpSpPr>
          <p:cNvPr id="15" name="Group 1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6" name="Rectangle 1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FF5B24-A483-EBE1-9A7A-E4A84EE39A07}"/>
              </a:ext>
            </a:extLst>
          </p:cNvPr>
          <p:cNvSpPr>
            <a:spLocks/>
          </p:cNvSpPr>
          <p:nvPr/>
        </p:nvSpPr>
        <p:spPr>
          <a:xfrm>
            <a:off x="838200" y="2598709"/>
            <a:ext cx="5181600" cy="3578253"/>
          </a:xfrm>
          <a:prstGeom prst="rect">
            <a:avLst/>
          </a:prstGeom>
        </p:spPr>
        <p:txBody>
          <a:bodyPr/>
          <a:lstStyle/>
          <a:p>
            <a:pPr marL="285750" indent="-285750">
              <a:buFont typeface="Arial" panose="020B0604020202020204" pitchFamily="34" charset="0"/>
              <a:buChar char="•"/>
            </a:pPr>
            <a:r>
              <a:rPr lang="en-US" sz="1600" dirty="0"/>
              <a:t>1</a:t>
            </a:r>
            <a:r>
              <a:rPr lang="en-US" sz="1600" baseline="30000" dirty="0"/>
              <a:t>st</a:t>
            </a:r>
            <a:r>
              <a:rPr lang="en-US" sz="1600" dirty="0"/>
              <a:t> Click on “Agency Pickup”</a:t>
            </a:r>
          </a:p>
        </p:txBody>
      </p:sp>
      <p:pic>
        <p:nvPicPr>
          <p:cNvPr id="8" name="Content Placeholder 7">
            <a:extLst>
              <a:ext uri="{FF2B5EF4-FFF2-40B4-BE49-F238E27FC236}">
                <a16:creationId xmlns:a16="http://schemas.microsoft.com/office/drawing/2014/main" id="{DAAB4E8F-618C-B762-E546-7AEBFF95C459}"/>
              </a:ext>
            </a:extLst>
          </p:cNvPr>
          <p:cNvPicPr>
            <a:picLocks noChangeAspect="1"/>
          </p:cNvPicPr>
          <p:nvPr/>
        </p:nvPicPr>
        <p:blipFill>
          <a:blip r:embed="rId2"/>
          <a:stretch>
            <a:fillRect/>
          </a:stretch>
        </p:blipFill>
        <p:spPr>
          <a:xfrm>
            <a:off x="544449" y="3203509"/>
            <a:ext cx="4882539" cy="2538609"/>
          </a:xfrm>
          <a:prstGeom prst="rect">
            <a:avLst/>
          </a:prstGeom>
        </p:spPr>
      </p:pic>
      <p:sp>
        <p:nvSpPr>
          <p:cNvPr id="6" name="TextBox 5">
            <a:extLst>
              <a:ext uri="{FF2B5EF4-FFF2-40B4-BE49-F238E27FC236}">
                <a16:creationId xmlns:a16="http://schemas.microsoft.com/office/drawing/2014/main" id="{9E8995F8-FB2D-B97D-83B9-0D835A2804B0}"/>
              </a:ext>
            </a:extLst>
          </p:cNvPr>
          <p:cNvSpPr txBox="1"/>
          <p:nvPr/>
        </p:nvSpPr>
        <p:spPr>
          <a:xfrm>
            <a:off x="2042176" y="1532747"/>
            <a:ext cx="6769624" cy="327782"/>
          </a:xfrm>
          <a:prstGeom prst="rect">
            <a:avLst/>
          </a:prstGeom>
          <a:noFill/>
        </p:spPr>
        <p:txBody>
          <a:bodyPr wrap="square">
            <a:spAutoFit/>
          </a:bodyPr>
          <a:lstStyle/>
          <a:p>
            <a:pPr algn="ctr" defTabSz="777240">
              <a:spcAft>
                <a:spcPts val="600"/>
              </a:spcAft>
            </a:pPr>
            <a:r>
              <a:rPr lang="en-US" sz="1530" b="1" kern="1200" dirty="0">
                <a:solidFill>
                  <a:srgbClr val="B30000"/>
                </a:solidFill>
                <a:latin typeface="+mn-lt"/>
                <a:ea typeface="+mn-ea"/>
                <a:cs typeface="+mn-cs"/>
              </a:rPr>
              <a:t>Retail pounds MUST be reported by the 1</a:t>
            </a:r>
            <a:r>
              <a:rPr lang="en-US" sz="1530" b="1" kern="1200" baseline="30000" dirty="0">
                <a:solidFill>
                  <a:srgbClr val="B30000"/>
                </a:solidFill>
                <a:latin typeface="+mn-lt"/>
                <a:ea typeface="+mn-ea"/>
                <a:cs typeface="+mn-cs"/>
              </a:rPr>
              <a:t>st</a:t>
            </a:r>
            <a:r>
              <a:rPr lang="en-US" sz="1530" b="1" kern="1200" dirty="0">
                <a:solidFill>
                  <a:srgbClr val="B30000"/>
                </a:solidFill>
                <a:latin typeface="+mn-lt"/>
                <a:ea typeface="+mn-ea"/>
                <a:cs typeface="+mn-cs"/>
              </a:rPr>
              <a:t> of the following month. </a:t>
            </a:r>
            <a:endParaRPr lang="en-US" dirty="0"/>
          </a:p>
        </p:txBody>
      </p:sp>
      <p:cxnSp>
        <p:nvCxnSpPr>
          <p:cNvPr id="9" name="Straight Arrow Connector 8">
            <a:extLst>
              <a:ext uri="{FF2B5EF4-FFF2-40B4-BE49-F238E27FC236}">
                <a16:creationId xmlns:a16="http://schemas.microsoft.com/office/drawing/2014/main" id="{5C11003E-F521-FCD4-2802-3A9A5D10ED92}"/>
              </a:ext>
            </a:extLst>
          </p:cNvPr>
          <p:cNvCxnSpPr>
            <a:cxnSpLocks/>
          </p:cNvCxnSpPr>
          <p:nvPr/>
        </p:nvCxnSpPr>
        <p:spPr>
          <a:xfrm flipH="1" flipV="1">
            <a:off x="1186217" y="3801858"/>
            <a:ext cx="472440" cy="763876"/>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E88DD48-A94F-6DCF-EEA5-3C47D0D61BEC}"/>
              </a:ext>
            </a:extLst>
          </p:cNvPr>
          <p:cNvSpPr txBox="1"/>
          <p:nvPr/>
        </p:nvSpPr>
        <p:spPr>
          <a:xfrm>
            <a:off x="6397378" y="2598708"/>
            <a:ext cx="4608405"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2</a:t>
            </a:r>
            <a:r>
              <a:rPr lang="en-US" sz="1600" baseline="30000" dirty="0"/>
              <a:t>nd</a:t>
            </a:r>
            <a:r>
              <a:rPr lang="en-US" sz="1600" dirty="0"/>
              <a:t> Click on “Add New Receipt” located bottom right corner. </a:t>
            </a:r>
          </a:p>
        </p:txBody>
      </p:sp>
      <p:pic>
        <p:nvPicPr>
          <p:cNvPr id="14" name="Picture 13">
            <a:extLst>
              <a:ext uri="{FF2B5EF4-FFF2-40B4-BE49-F238E27FC236}">
                <a16:creationId xmlns:a16="http://schemas.microsoft.com/office/drawing/2014/main" id="{14A7EA67-BECF-D79F-059E-99B2942A819C}"/>
              </a:ext>
            </a:extLst>
          </p:cNvPr>
          <p:cNvPicPr>
            <a:picLocks noChangeAspect="1"/>
          </p:cNvPicPr>
          <p:nvPr/>
        </p:nvPicPr>
        <p:blipFill>
          <a:blip r:embed="rId3"/>
          <a:stretch>
            <a:fillRect/>
          </a:stretch>
        </p:blipFill>
        <p:spPr>
          <a:xfrm>
            <a:off x="6194287" y="3574725"/>
            <a:ext cx="4811496" cy="2157852"/>
          </a:xfrm>
          <a:prstGeom prst="rect">
            <a:avLst/>
          </a:prstGeom>
        </p:spPr>
      </p:pic>
      <p:cxnSp>
        <p:nvCxnSpPr>
          <p:cNvPr id="26" name="Straight Arrow Connector 25">
            <a:extLst>
              <a:ext uri="{FF2B5EF4-FFF2-40B4-BE49-F238E27FC236}">
                <a16:creationId xmlns:a16="http://schemas.microsoft.com/office/drawing/2014/main" id="{3B52B6F4-DA79-C5E6-0B91-D673AA15BAB0}"/>
              </a:ext>
            </a:extLst>
          </p:cNvPr>
          <p:cNvCxnSpPr>
            <a:cxnSpLocks/>
          </p:cNvCxnSpPr>
          <p:nvPr/>
        </p:nvCxnSpPr>
        <p:spPr>
          <a:xfrm>
            <a:off x="9387642" y="5093208"/>
            <a:ext cx="1131873" cy="493462"/>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97E67591-8DC6-1FD9-D260-DEF9BEA4BD4F}"/>
              </a:ext>
            </a:extLst>
          </p:cNvPr>
          <p:cNvSpPr txBox="1"/>
          <p:nvPr/>
        </p:nvSpPr>
        <p:spPr>
          <a:xfrm>
            <a:off x="1568360" y="4011736"/>
            <a:ext cx="768096" cy="369332"/>
          </a:xfrm>
          <a:prstGeom prst="rect">
            <a:avLst/>
          </a:prstGeom>
          <a:noFill/>
        </p:spPr>
        <p:txBody>
          <a:bodyPr wrap="square" rtlCol="0">
            <a:spAutoFit/>
          </a:bodyPr>
          <a:lstStyle/>
          <a:p>
            <a:r>
              <a:rPr lang="en-US" dirty="0">
                <a:solidFill>
                  <a:srgbClr val="FF0000"/>
                </a:solidFill>
              </a:rPr>
              <a:t>1st</a:t>
            </a:r>
          </a:p>
        </p:txBody>
      </p:sp>
      <p:sp>
        <p:nvSpPr>
          <p:cNvPr id="30" name="TextBox 29">
            <a:extLst>
              <a:ext uri="{FF2B5EF4-FFF2-40B4-BE49-F238E27FC236}">
                <a16:creationId xmlns:a16="http://schemas.microsoft.com/office/drawing/2014/main" id="{7D04EC27-E857-54C8-5466-9969C4FF1CAA}"/>
              </a:ext>
            </a:extLst>
          </p:cNvPr>
          <p:cNvSpPr txBox="1"/>
          <p:nvPr/>
        </p:nvSpPr>
        <p:spPr>
          <a:xfrm>
            <a:off x="9185482" y="5470558"/>
            <a:ext cx="768096" cy="369332"/>
          </a:xfrm>
          <a:prstGeom prst="rect">
            <a:avLst/>
          </a:prstGeom>
          <a:noFill/>
        </p:spPr>
        <p:txBody>
          <a:bodyPr wrap="square" rtlCol="0">
            <a:spAutoFit/>
          </a:bodyPr>
          <a:lstStyle/>
          <a:p>
            <a:r>
              <a:rPr lang="en-US" dirty="0">
                <a:solidFill>
                  <a:srgbClr val="FF0000"/>
                </a:solidFill>
              </a:rPr>
              <a:t>2nd</a:t>
            </a:r>
          </a:p>
        </p:txBody>
      </p:sp>
    </p:spTree>
    <p:extLst>
      <p:ext uri="{BB962C8B-B14F-4D97-AF65-F5344CB8AC3E}">
        <p14:creationId xmlns:p14="http://schemas.microsoft.com/office/powerpoint/2010/main" val="117613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8702D-3716-F82B-AAF6-A3BDDD8F5BA4}"/>
              </a:ext>
            </a:extLst>
          </p:cNvPr>
          <p:cNvSpPr>
            <a:spLocks noGrp="1"/>
          </p:cNvSpPr>
          <p:nvPr>
            <p:ph type="title"/>
          </p:nvPr>
        </p:nvSpPr>
        <p:spPr>
          <a:xfrm>
            <a:off x="710460" y="745357"/>
            <a:ext cx="10515600" cy="1325563"/>
          </a:xfrm>
        </p:spPr>
        <p:txBody>
          <a:bodyPr>
            <a:normAutofit/>
          </a:bodyPr>
          <a:lstStyle/>
          <a:p>
            <a:r>
              <a:rPr lang="en-US" sz="3200" dirty="0">
                <a:solidFill>
                  <a:schemeClr val="accent2"/>
                </a:solidFill>
              </a:rPr>
              <a:t>Selecting Donor </a:t>
            </a:r>
          </a:p>
        </p:txBody>
      </p:sp>
      <p:sp>
        <p:nvSpPr>
          <p:cNvPr id="4" name="Content Placeholder 3">
            <a:extLst>
              <a:ext uri="{FF2B5EF4-FFF2-40B4-BE49-F238E27FC236}">
                <a16:creationId xmlns:a16="http://schemas.microsoft.com/office/drawing/2014/main" id="{1231F2F8-2995-2DBB-1CD1-C9097DFC6064}"/>
              </a:ext>
            </a:extLst>
          </p:cNvPr>
          <p:cNvSpPr>
            <a:spLocks noGrp="1"/>
          </p:cNvSpPr>
          <p:nvPr>
            <p:ph sz="half" idx="2"/>
          </p:nvPr>
        </p:nvSpPr>
        <p:spPr>
          <a:xfrm>
            <a:off x="878193" y="2031400"/>
            <a:ext cx="5181600" cy="4351338"/>
          </a:xfrm>
        </p:spPr>
        <p:txBody>
          <a:bodyPr>
            <a:normAutofit/>
          </a:bodyPr>
          <a:lstStyle/>
          <a:p>
            <a:r>
              <a:rPr lang="en-US" sz="1600" dirty="0"/>
              <a:t>1</a:t>
            </a:r>
            <a:r>
              <a:rPr lang="en-US" sz="1600" baseline="30000" dirty="0"/>
              <a:t>st</a:t>
            </a:r>
            <a:r>
              <a:rPr lang="en-US" sz="1600" dirty="0"/>
              <a:t> Click on “drop down arrow” to select correct donor. </a:t>
            </a:r>
          </a:p>
          <a:p>
            <a:r>
              <a:rPr lang="en-US" sz="1600" dirty="0"/>
              <a:t>2</a:t>
            </a:r>
            <a:r>
              <a:rPr lang="en-US" sz="1600" baseline="30000" dirty="0"/>
              <a:t>nd</a:t>
            </a:r>
            <a:r>
              <a:rPr lang="en-US" sz="1600" dirty="0"/>
              <a:t> Click on “calendar” to select date of pickup.</a:t>
            </a:r>
          </a:p>
          <a:p>
            <a:r>
              <a:rPr lang="en-US" sz="1600" dirty="0"/>
              <a:t>3</a:t>
            </a:r>
            <a:r>
              <a:rPr lang="en-US" sz="1600" baseline="30000" dirty="0"/>
              <a:t>rd</a:t>
            </a:r>
            <a:r>
              <a:rPr lang="en-US" sz="1600" dirty="0"/>
              <a:t> After selecting the donor and date, click on “continue”.</a:t>
            </a:r>
          </a:p>
          <a:p>
            <a:endParaRPr lang="en-US" sz="2000" dirty="0"/>
          </a:p>
        </p:txBody>
      </p:sp>
      <p:pic>
        <p:nvPicPr>
          <p:cNvPr id="20" name="Picture 19">
            <a:extLst>
              <a:ext uri="{FF2B5EF4-FFF2-40B4-BE49-F238E27FC236}">
                <a16:creationId xmlns:a16="http://schemas.microsoft.com/office/drawing/2014/main" id="{143A9802-1171-A6AE-B871-58CD1CC48EF2}"/>
              </a:ext>
            </a:extLst>
          </p:cNvPr>
          <p:cNvPicPr>
            <a:picLocks noChangeAspect="1"/>
          </p:cNvPicPr>
          <p:nvPr/>
        </p:nvPicPr>
        <p:blipFill>
          <a:blip r:embed="rId2"/>
          <a:stretch>
            <a:fillRect/>
          </a:stretch>
        </p:blipFill>
        <p:spPr>
          <a:xfrm>
            <a:off x="878193" y="4343400"/>
            <a:ext cx="9587345" cy="2313283"/>
          </a:xfrm>
          <a:prstGeom prst="rect">
            <a:avLst/>
          </a:prstGeom>
        </p:spPr>
      </p:pic>
      <p:cxnSp>
        <p:nvCxnSpPr>
          <p:cNvPr id="29" name="Straight Arrow Connector 28">
            <a:extLst>
              <a:ext uri="{FF2B5EF4-FFF2-40B4-BE49-F238E27FC236}">
                <a16:creationId xmlns:a16="http://schemas.microsoft.com/office/drawing/2014/main" id="{F7279FC3-928D-1DDC-90B1-7FB9C1AB3D33}"/>
              </a:ext>
            </a:extLst>
          </p:cNvPr>
          <p:cNvCxnSpPr>
            <a:cxnSpLocks/>
          </p:cNvCxnSpPr>
          <p:nvPr/>
        </p:nvCxnSpPr>
        <p:spPr>
          <a:xfrm flipH="1">
            <a:off x="2979789" y="4700018"/>
            <a:ext cx="521208" cy="61075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CFE6E9ED-C260-0C12-0069-5B1B47D1E836}"/>
              </a:ext>
            </a:extLst>
          </p:cNvPr>
          <p:cNvCxnSpPr>
            <a:cxnSpLocks/>
          </p:cNvCxnSpPr>
          <p:nvPr/>
        </p:nvCxnSpPr>
        <p:spPr>
          <a:xfrm>
            <a:off x="5680316" y="4664269"/>
            <a:ext cx="575887" cy="64173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2E67039C-A6C4-F754-05A0-F1C4C3C2E616}"/>
              </a:ext>
            </a:extLst>
          </p:cNvPr>
          <p:cNvCxnSpPr/>
          <p:nvPr/>
        </p:nvCxnSpPr>
        <p:spPr>
          <a:xfrm>
            <a:off x="729673" y="1874982"/>
            <a:ext cx="10409382" cy="0"/>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56" name="Straight Arrow Connector 55">
            <a:extLst>
              <a:ext uri="{FF2B5EF4-FFF2-40B4-BE49-F238E27FC236}">
                <a16:creationId xmlns:a16="http://schemas.microsoft.com/office/drawing/2014/main" id="{BCE6D9B1-7C1B-B5F2-E647-EF0A17214C4B}"/>
              </a:ext>
            </a:extLst>
          </p:cNvPr>
          <p:cNvCxnSpPr>
            <a:cxnSpLocks/>
          </p:cNvCxnSpPr>
          <p:nvPr/>
        </p:nvCxnSpPr>
        <p:spPr>
          <a:xfrm>
            <a:off x="9212211" y="5005397"/>
            <a:ext cx="575887" cy="64173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EB556209-DEFD-4645-19A5-9ECEDA51BB1A}"/>
              </a:ext>
            </a:extLst>
          </p:cNvPr>
          <p:cNvSpPr txBox="1"/>
          <p:nvPr/>
        </p:nvSpPr>
        <p:spPr>
          <a:xfrm>
            <a:off x="8611938" y="4775013"/>
            <a:ext cx="768096" cy="369332"/>
          </a:xfrm>
          <a:prstGeom prst="rect">
            <a:avLst/>
          </a:prstGeom>
          <a:noFill/>
        </p:spPr>
        <p:txBody>
          <a:bodyPr wrap="square" rtlCol="0">
            <a:spAutoFit/>
          </a:bodyPr>
          <a:lstStyle/>
          <a:p>
            <a:r>
              <a:rPr lang="en-US" dirty="0">
                <a:solidFill>
                  <a:srgbClr val="FF0000"/>
                </a:solidFill>
              </a:rPr>
              <a:t>3rd</a:t>
            </a:r>
          </a:p>
        </p:txBody>
      </p:sp>
      <p:sp>
        <p:nvSpPr>
          <p:cNvPr id="58" name="TextBox 57">
            <a:extLst>
              <a:ext uri="{FF2B5EF4-FFF2-40B4-BE49-F238E27FC236}">
                <a16:creationId xmlns:a16="http://schemas.microsoft.com/office/drawing/2014/main" id="{826C52FB-CED1-ECDC-5B00-06536CAA146F}"/>
              </a:ext>
            </a:extLst>
          </p:cNvPr>
          <p:cNvSpPr txBox="1"/>
          <p:nvPr/>
        </p:nvSpPr>
        <p:spPr>
          <a:xfrm>
            <a:off x="5140822" y="4590347"/>
            <a:ext cx="768096" cy="369332"/>
          </a:xfrm>
          <a:prstGeom prst="rect">
            <a:avLst/>
          </a:prstGeom>
          <a:noFill/>
        </p:spPr>
        <p:txBody>
          <a:bodyPr wrap="square" rtlCol="0">
            <a:spAutoFit/>
          </a:bodyPr>
          <a:lstStyle/>
          <a:p>
            <a:r>
              <a:rPr lang="en-US" dirty="0">
                <a:solidFill>
                  <a:srgbClr val="FF0000"/>
                </a:solidFill>
              </a:rPr>
              <a:t>2nd</a:t>
            </a:r>
          </a:p>
        </p:txBody>
      </p:sp>
      <p:sp>
        <p:nvSpPr>
          <p:cNvPr id="59" name="TextBox 58">
            <a:extLst>
              <a:ext uri="{FF2B5EF4-FFF2-40B4-BE49-F238E27FC236}">
                <a16:creationId xmlns:a16="http://schemas.microsoft.com/office/drawing/2014/main" id="{B1FD02EF-CE9D-19A6-F3CF-F89DEBCDE038}"/>
              </a:ext>
            </a:extLst>
          </p:cNvPr>
          <p:cNvSpPr txBox="1"/>
          <p:nvPr/>
        </p:nvSpPr>
        <p:spPr>
          <a:xfrm>
            <a:off x="2940533" y="4515352"/>
            <a:ext cx="768096" cy="369332"/>
          </a:xfrm>
          <a:prstGeom prst="rect">
            <a:avLst/>
          </a:prstGeom>
          <a:noFill/>
        </p:spPr>
        <p:txBody>
          <a:bodyPr wrap="square" rtlCol="0">
            <a:spAutoFit/>
          </a:bodyPr>
          <a:lstStyle/>
          <a:p>
            <a:r>
              <a:rPr lang="en-US" dirty="0">
                <a:solidFill>
                  <a:srgbClr val="FF0000"/>
                </a:solidFill>
              </a:rPr>
              <a:t>1st</a:t>
            </a:r>
          </a:p>
        </p:txBody>
      </p:sp>
    </p:spTree>
    <p:extLst>
      <p:ext uri="{BB962C8B-B14F-4D97-AF65-F5344CB8AC3E}">
        <p14:creationId xmlns:p14="http://schemas.microsoft.com/office/powerpoint/2010/main" val="187504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F25CA5-DC5B-D33C-F8AF-AA84159D17AD}"/>
              </a:ext>
            </a:extLst>
          </p:cNvPr>
          <p:cNvPicPr>
            <a:picLocks noChangeAspect="1"/>
          </p:cNvPicPr>
          <p:nvPr/>
        </p:nvPicPr>
        <p:blipFill>
          <a:blip r:embed="rId2"/>
          <a:stretch>
            <a:fillRect/>
          </a:stretch>
        </p:blipFill>
        <p:spPr>
          <a:xfrm>
            <a:off x="3953346" y="2232839"/>
            <a:ext cx="7185709" cy="3960547"/>
          </a:xfrm>
          <a:prstGeom prst="rect">
            <a:avLst/>
          </a:prstGeom>
        </p:spPr>
      </p:pic>
      <p:sp>
        <p:nvSpPr>
          <p:cNvPr id="2" name="Title 1">
            <a:extLst>
              <a:ext uri="{FF2B5EF4-FFF2-40B4-BE49-F238E27FC236}">
                <a16:creationId xmlns:a16="http://schemas.microsoft.com/office/drawing/2014/main" id="{8998702D-3716-F82B-AAF6-A3BDDD8F5BA4}"/>
              </a:ext>
            </a:extLst>
          </p:cNvPr>
          <p:cNvSpPr>
            <a:spLocks noGrp="1"/>
          </p:cNvSpPr>
          <p:nvPr>
            <p:ph type="title"/>
          </p:nvPr>
        </p:nvSpPr>
        <p:spPr>
          <a:xfrm>
            <a:off x="710460" y="745357"/>
            <a:ext cx="10515600" cy="1325563"/>
          </a:xfrm>
        </p:spPr>
        <p:txBody>
          <a:bodyPr>
            <a:normAutofit/>
          </a:bodyPr>
          <a:lstStyle/>
          <a:p>
            <a:r>
              <a:rPr lang="en-US" sz="3200" dirty="0">
                <a:solidFill>
                  <a:schemeClr val="accent2"/>
                </a:solidFill>
              </a:rPr>
              <a:t>Entering Pounds</a:t>
            </a:r>
          </a:p>
        </p:txBody>
      </p:sp>
      <p:sp>
        <p:nvSpPr>
          <p:cNvPr id="4" name="Content Placeholder 3">
            <a:extLst>
              <a:ext uri="{FF2B5EF4-FFF2-40B4-BE49-F238E27FC236}">
                <a16:creationId xmlns:a16="http://schemas.microsoft.com/office/drawing/2014/main" id="{1231F2F8-2995-2DBB-1CD1-C9097DFC6064}"/>
              </a:ext>
            </a:extLst>
          </p:cNvPr>
          <p:cNvSpPr>
            <a:spLocks noGrp="1"/>
          </p:cNvSpPr>
          <p:nvPr>
            <p:ph sz="half" idx="2"/>
          </p:nvPr>
        </p:nvSpPr>
        <p:spPr>
          <a:xfrm>
            <a:off x="681783" y="2003968"/>
            <a:ext cx="3149553" cy="4351338"/>
          </a:xfrm>
        </p:spPr>
        <p:txBody>
          <a:bodyPr>
            <a:normAutofit/>
          </a:bodyPr>
          <a:lstStyle/>
          <a:p>
            <a:r>
              <a:rPr lang="en-US" sz="1600" dirty="0"/>
              <a:t>1</a:t>
            </a:r>
            <a:r>
              <a:rPr lang="en-US" sz="1600" baseline="30000" dirty="0"/>
              <a:t>st</a:t>
            </a:r>
            <a:r>
              <a:rPr lang="en-US" sz="1600" dirty="0"/>
              <a:t> Enter pounds in the quantity column as whole numbers in the corresponding product category. </a:t>
            </a:r>
            <a:endParaRPr lang="en-US" sz="1200" dirty="0"/>
          </a:p>
          <a:p>
            <a:endParaRPr lang="en-US" sz="1600" dirty="0"/>
          </a:p>
          <a:p>
            <a:r>
              <a:rPr lang="en-US" sz="1600" dirty="0"/>
              <a:t>2</a:t>
            </a:r>
            <a:r>
              <a:rPr lang="en-US" sz="1600" baseline="30000" dirty="0"/>
              <a:t>nd</a:t>
            </a:r>
            <a:r>
              <a:rPr lang="en-US" sz="1600" dirty="0"/>
              <a:t> Click “Process Receipt”.  </a:t>
            </a:r>
          </a:p>
          <a:p>
            <a:pPr lvl="1"/>
            <a:r>
              <a:rPr lang="en-US" sz="1600" dirty="0"/>
              <a:t>You do not have to enter zero if no product was picked up in every category. </a:t>
            </a:r>
          </a:p>
          <a:p>
            <a:pPr marL="457200" lvl="1" indent="0">
              <a:buNone/>
            </a:pPr>
            <a:endParaRPr lang="en-US" sz="1600" dirty="0"/>
          </a:p>
          <a:p>
            <a:r>
              <a:rPr lang="en-US" sz="1600" dirty="0"/>
              <a:t>All Done!</a:t>
            </a:r>
          </a:p>
          <a:p>
            <a:endParaRPr lang="en-US" sz="2000" dirty="0"/>
          </a:p>
        </p:txBody>
      </p:sp>
      <p:cxnSp>
        <p:nvCxnSpPr>
          <p:cNvPr id="29" name="Straight Arrow Connector 28">
            <a:extLst>
              <a:ext uri="{FF2B5EF4-FFF2-40B4-BE49-F238E27FC236}">
                <a16:creationId xmlns:a16="http://schemas.microsoft.com/office/drawing/2014/main" id="{F7279FC3-928D-1DDC-90B1-7FB9C1AB3D33}"/>
              </a:ext>
            </a:extLst>
          </p:cNvPr>
          <p:cNvCxnSpPr>
            <a:cxnSpLocks/>
          </p:cNvCxnSpPr>
          <p:nvPr/>
        </p:nvCxnSpPr>
        <p:spPr>
          <a:xfrm flipV="1">
            <a:off x="9825783" y="5914092"/>
            <a:ext cx="792005" cy="107823"/>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2E67039C-A6C4-F754-05A0-F1C4C3C2E616}"/>
              </a:ext>
            </a:extLst>
          </p:cNvPr>
          <p:cNvCxnSpPr/>
          <p:nvPr/>
        </p:nvCxnSpPr>
        <p:spPr>
          <a:xfrm>
            <a:off x="729673" y="1874982"/>
            <a:ext cx="10409382" cy="0"/>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56" name="Straight Arrow Connector 55">
            <a:extLst>
              <a:ext uri="{FF2B5EF4-FFF2-40B4-BE49-F238E27FC236}">
                <a16:creationId xmlns:a16="http://schemas.microsoft.com/office/drawing/2014/main" id="{BCE6D9B1-7C1B-B5F2-E647-EF0A17214C4B}"/>
              </a:ext>
            </a:extLst>
          </p:cNvPr>
          <p:cNvCxnSpPr>
            <a:cxnSpLocks/>
          </p:cNvCxnSpPr>
          <p:nvPr/>
        </p:nvCxnSpPr>
        <p:spPr>
          <a:xfrm flipH="1">
            <a:off x="10124507" y="3747397"/>
            <a:ext cx="336229" cy="592089"/>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826C52FB-CED1-ECDC-5B00-06536CAA146F}"/>
              </a:ext>
            </a:extLst>
          </p:cNvPr>
          <p:cNvSpPr txBox="1"/>
          <p:nvPr/>
        </p:nvSpPr>
        <p:spPr>
          <a:xfrm>
            <a:off x="9148848" y="5783337"/>
            <a:ext cx="768096" cy="369332"/>
          </a:xfrm>
          <a:prstGeom prst="rect">
            <a:avLst/>
          </a:prstGeom>
          <a:noFill/>
        </p:spPr>
        <p:txBody>
          <a:bodyPr wrap="square" rtlCol="0">
            <a:spAutoFit/>
          </a:bodyPr>
          <a:lstStyle/>
          <a:p>
            <a:r>
              <a:rPr lang="en-US" dirty="0">
                <a:solidFill>
                  <a:srgbClr val="FF0000"/>
                </a:solidFill>
              </a:rPr>
              <a:t>2nd</a:t>
            </a:r>
          </a:p>
        </p:txBody>
      </p:sp>
      <p:sp>
        <p:nvSpPr>
          <p:cNvPr id="59" name="TextBox 58">
            <a:extLst>
              <a:ext uri="{FF2B5EF4-FFF2-40B4-BE49-F238E27FC236}">
                <a16:creationId xmlns:a16="http://schemas.microsoft.com/office/drawing/2014/main" id="{B1FD02EF-CE9D-19A6-F3CF-F89DEBCDE038}"/>
              </a:ext>
            </a:extLst>
          </p:cNvPr>
          <p:cNvSpPr txBox="1"/>
          <p:nvPr/>
        </p:nvSpPr>
        <p:spPr>
          <a:xfrm>
            <a:off x="9825783" y="3513927"/>
            <a:ext cx="768096" cy="369332"/>
          </a:xfrm>
          <a:prstGeom prst="rect">
            <a:avLst/>
          </a:prstGeom>
          <a:noFill/>
        </p:spPr>
        <p:txBody>
          <a:bodyPr wrap="square" rtlCol="0">
            <a:spAutoFit/>
          </a:bodyPr>
          <a:lstStyle/>
          <a:p>
            <a:r>
              <a:rPr lang="en-US" dirty="0">
                <a:solidFill>
                  <a:srgbClr val="FF0000"/>
                </a:solidFill>
              </a:rPr>
              <a:t>1st</a:t>
            </a:r>
          </a:p>
        </p:txBody>
      </p:sp>
    </p:spTree>
    <p:extLst>
      <p:ext uri="{BB962C8B-B14F-4D97-AF65-F5344CB8AC3E}">
        <p14:creationId xmlns:p14="http://schemas.microsoft.com/office/powerpoint/2010/main" val="70469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5C632-C66C-9D74-0700-AB316BB53DA5}"/>
              </a:ext>
            </a:extLst>
          </p:cNvPr>
          <p:cNvSpPr>
            <a:spLocks noGrp="1"/>
          </p:cNvSpPr>
          <p:nvPr>
            <p:ph type="title"/>
          </p:nvPr>
        </p:nvSpPr>
        <p:spPr/>
        <p:txBody>
          <a:bodyPr/>
          <a:lstStyle/>
          <a:p>
            <a:r>
              <a:rPr lang="en-US" dirty="0">
                <a:solidFill>
                  <a:schemeClr val="accent2"/>
                </a:solidFill>
              </a:rPr>
              <a:t>Notes</a:t>
            </a:r>
          </a:p>
        </p:txBody>
      </p:sp>
      <p:sp>
        <p:nvSpPr>
          <p:cNvPr id="3" name="Content Placeholder 2">
            <a:extLst>
              <a:ext uri="{FF2B5EF4-FFF2-40B4-BE49-F238E27FC236}">
                <a16:creationId xmlns:a16="http://schemas.microsoft.com/office/drawing/2014/main" id="{7A41ACD7-36A4-D7D7-26EC-0B188ACA8D00}"/>
              </a:ext>
            </a:extLst>
          </p:cNvPr>
          <p:cNvSpPr>
            <a:spLocks noGrp="1"/>
          </p:cNvSpPr>
          <p:nvPr>
            <p:ph sz="half" idx="1"/>
          </p:nvPr>
        </p:nvSpPr>
        <p:spPr/>
        <p:txBody>
          <a:bodyPr>
            <a:normAutofit/>
          </a:bodyPr>
          <a:lstStyle/>
          <a:p>
            <a:pPr marL="0" indent="0">
              <a:buNone/>
            </a:pPr>
            <a:r>
              <a:rPr lang="en-US" u="sng" dirty="0">
                <a:solidFill>
                  <a:schemeClr val="accent2"/>
                </a:solidFill>
              </a:rPr>
              <a:t>FBOI</a:t>
            </a:r>
          </a:p>
          <a:p>
            <a:r>
              <a:rPr lang="en-US" sz="1600" dirty="0"/>
              <a:t>Please submit all reporting by the 1</a:t>
            </a:r>
            <a:r>
              <a:rPr lang="en-US" sz="1600" baseline="30000" dirty="0"/>
              <a:t>st</a:t>
            </a:r>
            <a:r>
              <a:rPr lang="en-US" sz="1600" dirty="0"/>
              <a:t> of the following month. </a:t>
            </a:r>
          </a:p>
          <a:p>
            <a:r>
              <a:rPr lang="en-US" sz="1600" dirty="0"/>
              <a:t>Please have at least one direct contact number for food rescue. This makes it easier for us to help donors quickly and efficiently when they call for additional pickups or missed pickups. </a:t>
            </a:r>
          </a:p>
          <a:p>
            <a:r>
              <a:rPr lang="en-US" sz="1600" dirty="0"/>
              <a:t>If you make an error, please email Cassadey or Carissa with receipt number and agency number for corrections.</a:t>
            </a:r>
          </a:p>
        </p:txBody>
      </p:sp>
      <p:sp>
        <p:nvSpPr>
          <p:cNvPr id="4" name="Content Placeholder 3">
            <a:extLst>
              <a:ext uri="{FF2B5EF4-FFF2-40B4-BE49-F238E27FC236}">
                <a16:creationId xmlns:a16="http://schemas.microsoft.com/office/drawing/2014/main" id="{6E85107E-EB41-7DC8-FA12-797558436D3E}"/>
              </a:ext>
            </a:extLst>
          </p:cNvPr>
          <p:cNvSpPr>
            <a:spLocks noGrp="1"/>
          </p:cNvSpPr>
          <p:nvPr>
            <p:ph sz="half" idx="2"/>
          </p:nvPr>
        </p:nvSpPr>
        <p:spPr/>
        <p:txBody>
          <a:bodyPr>
            <a:normAutofit/>
          </a:bodyPr>
          <a:lstStyle/>
          <a:p>
            <a:pPr marL="0" indent="0">
              <a:buNone/>
            </a:pPr>
            <a:r>
              <a:rPr lang="en-US" u="sng" dirty="0">
                <a:solidFill>
                  <a:schemeClr val="accent2"/>
                </a:solidFill>
              </a:rPr>
              <a:t>Donor</a:t>
            </a:r>
          </a:p>
          <a:p>
            <a:r>
              <a:rPr lang="en-US" sz="1600" dirty="0"/>
              <a:t>Please contact the retailer if you are going to be late or miss a pickup. </a:t>
            </a:r>
          </a:p>
          <a:p>
            <a:r>
              <a:rPr lang="en-US" sz="1600" dirty="0"/>
              <a:t>If your agency is closed for extended periods of time, please inform the donor and FBOI. We can work together to create a plan for another agency to pickup in your place. </a:t>
            </a:r>
          </a:p>
          <a:p>
            <a:r>
              <a:rPr lang="en-US" sz="1600" dirty="0"/>
              <a:t>Please give the donor two contact names and phone numbers. </a:t>
            </a:r>
          </a:p>
          <a:p>
            <a:pPr marL="0" indent="0">
              <a:buNone/>
            </a:pPr>
            <a:endParaRPr lang="en-US" dirty="0"/>
          </a:p>
        </p:txBody>
      </p:sp>
    </p:spTree>
    <p:extLst>
      <p:ext uri="{BB962C8B-B14F-4D97-AF65-F5344CB8AC3E}">
        <p14:creationId xmlns:p14="http://schemas.microsoft.com/office/powerpoint/2010/main" val="176633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TotalTime>
  <Words>383</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PowerPoint Presentation</vt:lpstr>
      <vt:lpstr>Login Credentials </vt:lpstr>
      <vt:lpstr>Partner Resources Login</vt:lpstr>
      <vt:lpstr>Login Landing Page</vt:lpstr>
      <vt:lpstr> Reporting  </vt:lpstr>
      <vt:lpstr>Selecting Donor </vt:lpstr>
      <vt:lpstr>Entering Pounds</vt:lpstr>
      <vt:lpstr>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Cassadey Cart</dc:creator>
  <cp:lastModifiedBy>Carissa Bailey</cp:lastModifiedBy>
  <cp:revision>4</cp:revision>
  <cp:lastPrinted>2024-07-26T15:41:11Z</cp:lastPrinted>
  <dcterms:created xsi:type="dcterms:W3CDTF">2024-07-26T14:23:11Z</dcterms:created>
  <dcterms:modified xsi:type="dcterms:W3CDTF">2026-02-09T22:25:40Z</dcterms:modified>
</cp:coreProperties>
</file>